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4"/>
  </p:notesMasterIdLst>
  <p:sldIdLst>
    <p:sldId id="301" r:id="rId2"/>
    <p:sldId id="521" r:id="rId3"/>
    <p:sldId id="570" r:id="rId4"/>
    <p:sldId id="641" r:id="rId5"/>
    <p:sldId id="642" r:id="rId6"/>
    <p:sldId id="643" r:id="rId7"/>
    <p:sldId id="646" r:id="rId8"/>
    <p:sldId id="647" r:id="rId9"/>
    <p:sldId id="648" r:id="rId10"/>
    <p:sldId id="652" r:id="rId11"/>
    <p:sldId id="644" r:id="rId12"/>
    <p:sldId id="649" r:id="rId13"/>
    <p:sldId id="650" r:id="rId14"/>
    <p:sldId id="651" r:id="rId15"/>
    <p:sldId id="645" r:id="rId16"/>
    <p:sldId id="653" r:id="rId17"/>
    <p:sldId id="654" r:id="rId18"/>
    <p:sldId id="658" r:id="rId19"/>
    <p:sldId id="655" r:id="rId20"/>
    <p:sldId id="659" r:id="rId21"/>
    <p:sldId id="656" r:id="rId22"/>
    <p:sldId id="662" r:id="rId23"/>
    <p:sldId id="663" r:id="rId24"/>
    <p:sldId id="657" r:id="rId25"/>
    <p:sldId id="660" r:id="rId26"/>
    <p:sldId id="661" r:id="rId27"/>
    <p:sldId id="640" r:id="rId28"/>
    <p:sldId id="669" r:id="rId29"/>
    <p:sldId id="670" r:id="rId30"/>
    <p:sldId id="671" r:id="rId31"/>
    <p:sldId id="672" r:id="rId32"/>
    <p:sldId id="673" r:id="rId33"/>
    <p:sldId id="665" r:id="rId34"/>
    <p:sldId id="674" r:id="rId35"/>
    <p:sldId id="676" r:id="rId36"/>
    <p:sldId id="677" r:id="rId37"/>
    <p:sldId id="666" r:id="rId38"/>
    <p:sldId id="667" r:id="rId39"/>
    <p:sldId id="668" r:id="rId40"/>
    <p:sldId id="679" r:id="rId41"/>
    <p:sldId id="680" r:id="rId42"/>
    <p:sldId id="681" r:id="rId43"/>
    <p:sldId id="664" r:id="rId44"/>
    <p:sldId id="684" r:id="rId45"/>
    <p:sldId id="682" r:id="rId46"/>
    <p:sldId id="685" r:id="rId47"/>
    <p:sldId id="683" r:id="rId48"/>
    <p:sldId id="686" r:id="rId49"/>
    <p:sldId id="678" r:id="rId50"/>
    <p:sldId id="688" r:id="rId51"/>
    <p:sldId id="687" r:id="rId52"/>
    <p:sldId id="689" r:id="rId53"/>
  </p:sldIdLst>
  <p:sldSz cx="9144000" cy="5143500" type="screen16x9"/>
  <p:notesSz cx="6858000" cy="9144000"/>
  <p:custDataLst>
    <p:tags r:id="rId5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A3F6C"/>
    <a:srgbClr val="46BCDE"/>
    <a:srgbClr val="0E22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300" autoAdjust="0"/>
    <p:restoredTop sz="95160" autoAdjust="0"/>
  </p:normalViewPr>
  <p:slideViewPr>
    <p:cSldViewPr snapToGrid="0">
      <p:cViewPr varScale="1">
        <p:scale>
          <a:sx n="105" d="100"/>
          <a:sy n="105" d="100"/>
        </p:scale>
        <p:origin x="814" y="6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gs" Target="tags/tag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37FD7A-F41B-4FED-8E35-F78DB9F4D037}" type="datetimeFigureOut">
              <a:rPr lang="zh-CN" altLang="en-US" smtClean="0"/>
              <a:t>2024/8/29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537CBA-0E44-4282-A4F0-C3BCC1A4C2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58367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EAE63-D6C4-437F-B8DA-DA689F991AA7}" type="slidenum">
              <a:rPr lang="zh-CN" altLang="en-US" smtClean="0"/>
              <a:pPr/>
              <a:t>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622027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887091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3CF4CA7-7AAC-4C45-88E6-57EAF6DA16C9}"/>
              </a:ext>
            </a:extLst>
          </p:cNvPr>
          <p:cNvSpPr/>
          <p:nvPr userDrawn="1"/>
        </p:nvSpPr>
        <p:spPr>
          <a:xfrm>
            <a:off x="0" y="4835507"/>
            <a:ext cx="9144000" cy="307777"/>
          </a:xfrm>
          <a:prstGeom prst="rect">
            <a:avLst/>
          </a:prstGeom>
          <a:solidFill>
            <a:srgbClr val="1A3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3" tIns="45706" rIns="91413" bIns="45706"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5011272"/>
      </p:ext>
    </p:extLst>
  </p:cSld>
  <p:clrMapOvr>
    <a:masterClrMapping/>
  </p:clrMapOvr>
  <p:transition spd="slow">
    <p:pull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5365753"/>
      </p:ext>
    </p:extLst>
  </p:cSld>
  <p:clrMapOvr>
    <a:masterClrMapping/>
  </p:clrMapOvr>
  <p:transition spd="slow">
    <p:pull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9847810"/>
      </p:ext>
    </p:extLst>
  </p:cSld>
  <p:clrMapOvr>
    <a:masterClrMapping/>
  </p:clrMapOvr>
  <p:transition spd="slow">
    <p:pull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30957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:blinds dir="vert"/>
      </p:transition>
    </mc:Choice>
    <mc:Fallback xmlns="">
      <p:transition spd="slow" advClick="0" advTm="0">
        <p:blinds dir="vert"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1_标题幻灯片">
    <p:bg>
      <p:bgPr>
        <a:pattFill prst="ltUpDiag">
          <a:fgClr>
            <a:schemeClr val="accent6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36B1EA47-AA99-4F55-AEF3-3DA66267A0C2}"/>
              </a:ext>
            </a:extLst>
          </p:cNvPr>
          <p:cNvSpPr/>
          <p:nvPr userDrawn="1"/>
        </p:nvSpPr>
        <p:spPr>
          <a:xfrm>
            <a:off x="0" y="4835507"/>
            <a:ext cx="9144000" cy="307777"/>
          </a:xfrm>
          <a:prstGeom prst="rect">
            <a:avLst/>
          </a:prstGeom>
          <a:solidFill>
            <a:srgbClr val="1A3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3" tIns="45706" rIns="91413" bIns="45706"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9470B42-93C0-4049-B9CB-A8EBAAC7803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5054" y="0"/>
            <a:ext cx="1064467" cy="963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37429"/>
      </p:ext>
    </p:extLst>
  </p:cSld>
  <p:clrMapOvr>
    <a:masterClrMapping/>
  </p:clrMapOvr>
  <p:transition spd="slow">
    <p:cover dir="rd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498872"/>
          </a:xfrm>
        </p:spPr>
        <p:txBody>
          <a:bodyPr>
            <a:noAutofit/>
          </a:bodyPr>
          <a:lstStyle>
            <a:lvl1pPr>
              <a:defRPr sz="2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819150"/>
            <a:ext cx="8229600" cy="3937000"/>
          </a:xfrm>
        </p:spPr>
        <p:txBody>
          <a:bodyPr>
            <a:normAutofit/>
          </a:bodyPr>
          <a:lstStyle>
            <a:lvl1pPr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0EDCEBCB-EE73-45D6-92CE-B2AE1D434CFB}"/>
              </a:ext>
            </a:extLst>
          </p:cNvPr>
          <p:cNvSpPr/>
          <p:nvPr userDrawn="1"/>
        </p:nvSpPr>
        <p:spPr>
          <a:xfrm>
            <a:off x="646880" y="268997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0677444"/>
      </p:ext>
    </p:extLst>
  </p:cSld>
  <p:clrMapOvr>
    <a:masterClrMapping/>
  </p:clrMapOvr>
  <p:transition spd="slow">
    <p:pull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2218166"/>
      </p:ext>
    </p:extLst>
  </p:cSld>
  <p:clrMapOvr>
    <a:masterClrMapping/>
  </p:clrMapOvr>
  <p:transition spd="slow">
    <p:pull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1850969"/>
      </p:ext>
    </p:extLst>
  </p:cSld>
  <p:clrMapOvr>
    <a:masterClrMapping/>
  </p:clrMapOvr>
  <p:transition spd="slow">
    <p:pull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4861265"/>
      </p:ext>
    </p:extLst>
  </p:cSld>
  <p:clrMapOvr>
    <a:masterClrMapping/>
  </p:clrMapOvr>
  <p:transition spd="slow">
    <p:pull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1343882"/>
      </p:ext>
    </p:extLst>
  </p:cSld>
  <p:clrMapOvr>
    <a:masterClrMapping/>
  </p:clrMapOvr>
  <p:transition spd="slow">
    <p:pull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93712181"/>
      </p:ext>
    </p:extLst>
  </p:cSld>
  <p:clrMapOvr>
    <a:masterClrMapping/>
  </p:clrMapOvr>
  <p:transition spd="slow">
    <p:pull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7382833"/>
      </p:ext>
    </p:extLst>
  </p:cSld>
  <p:clrMapOvr>
    <a:masterClrMapping/>
  </p:clrMapOvr>
  <p:transition spd="slow">
    <p:pull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4744713"/>
      </p:ext>
    </p:extLst>
  </p:cSld>
  <p:clrMapOvr>
    <a:masterClrMapping/>
  </p:clrMapOvr>
  <p:transition spd="slow">
    <p:pull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7306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060450"/>
            <a:ext cx="8229600" cy="35341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41F63DC-E866-4077-8215-C471E38E7305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5054" y="0"/>
            <a:ext cx="1064467" cy="963887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3FFCFCD4-6DCF-4A23-AD20-AF62BB293DA8}"/>
              </a:ext>
            </a:extLst>
          </p:cNvPr>
          <p:cNvSpPr/>
          <p:nvPr userDrawn="1"/>
        </p:nvSpPr>
        <p:spPr>
          <a:xfrm>
            <a:off x="0" y="4838441"/>
            <a:ext cx="9144000" cy="307777"/>
          </a:xfrm>
          <a:prstGeom prst="rect">
            <a:avLst/>
          </a:prstGeom>
          <a:solidFill>
            <a:srgbClr val="1A3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3" tIns="45706" rIns="91413" bIns="45706" rtlCol="0" anchor="ctr"/>
          <a:lstStyle/>
          <a:p>
            <a:pPr algn="ctr"/>
            <a:endParaRPr lang="zh-CN" altLang="en-US"/>
          </a:p>
        </p:txBody>
      </p:sp>
      <p:sp>
        <p:nvSpPr>
          <p:cNvPr id="9" name="灯片编号占位符 5">
            <a:extLst>
              <a:ext uri="{FF2B5EF4-FFF2-40B4-BE49-F238E27FC236}">
                <a16:creationId xmlns:a16="http://schemas.microsoft.com/office/drawing/2014/main" id="{EB133451-4163-4C06-B844-3C1EE95F8FCF}"/>
              </a:ext>
            </a:extLst>
          </p:cNvPr>
          <p:cNvSpPr txBox="1">
            <a:spLocks/>
          </p:cNvSpPr>
          <p:nvPr userDrawn="1"/>
        </p:nvSpPr>
        <p:spPr>
          <a:xfrm>
            <a:off x="8639175" y="4838441"/>
            <a:ext cx="457199" cy="273844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1BEBC7A-FD02-486B-81B5-A845787C689C}" type="slidenum">
              <a:rPr lang="zh-CN" altLang="en-US" sz="1600" smtClean="0">
                <a:solidFill>
                  <a:schemeClr val="bg1">
                    <a:lumMod val="95000"/>
                  </a:schemeClr>
                </a:solidFill>
              </a:rPr>
              <a:pPr/>
              <a:t>‹#›</a:t>
            </a:fld>
            <a:endParaRPr lang="zh-CN" altLang="en-US" sz="1600" dirty="0">
              <a:solidFill>
                <a:schemeClr val="bg1">
                  <a:lumMod val="9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 userDrawn="1"/>
            </p:nvSpPr>
            <p:spPr>
              <a:xfrm>
                <a:off x="-41276" y="4774168"/>
                <a:ext cx="37875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zh-CN" altLang="en-US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 userDrawn="1"/>
            </p:nvSpPr>
            <p:spPr>
              <a:xfrm>
                <a:off x="-41276" y="4774168"/>
                <a:ext cx="378757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897878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4" r:id="rId12"/>
    <p:sldLayoutId id="2147483669" r:id="rId13"/>
  </p:sldLayoutIdLst>
  <p:transition spd="slow">
    <p:pull/>
  </p:transition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Cambria Math" panose="020405030504060302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.png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2059145"/>
            <a:ext cx="9144000" cy="854123"/>
          </a:xfrm>
          <a:prstGeom prst="rect">
            <a:avLst/>
          </a:prstGeom>
          <a:solidFill>
            <a:srgbClr val="1A3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3" tIns="45706" rIns="91413" bIns="45706" rtlCol="0" anchor="ctr"/>
          <a:lstStyle/>
          <a:p>
            <a:pPr algn="ctr"/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数据探索与数据预处理</a:t>
            </a:r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(3)</a:t>
            </a:r>
            <a:r>
              <a:rPr lang="en-US" altLang="zh-CN" sz="28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EDA_boston_house_price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3" name="Picture 2" descr="C:\Users\Administrator\Desktop\微立体创业计划\001.pn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25941" y="158700"/>
            <a:ext cx="1967244" cy="1966978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3" descr="C:\Users\Administrator\Desktop\微立体创业计划\002.png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91057" y="27073"/>
            <a:ext cx="2230535" cy="2230233"/>
          </a:xfrm>
          <a:prstGeom prst="rect">
            <a:avLst/>
          </a:prstGeom>
          <a:noFill/>
          <a:effectLst>
            <a:outerShdw blurRad="292100" dist="177800" dir="2460000" sx="99000" sy="99000" algn="l" rotWithShape="0">
              <a:prstClr val="black">
                <a:alpha val="39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圆角矩形 22"/>
          <p:cNvSpPr/>
          <p:nvPr/>
        </p:nvSpPr>
        <p:spPr>
          <a:xfrm>
            <a:off x="2349113" y="3309842"/>
            <a:ext cx="3919063" cy="409134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3" tIns="45706" rIns="91413" bIns="45706" rtlCol="0" anchor="ctr"/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覃雄派</a:t>
            </a:r>
            <a:endParaRPr lang="mr-IN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5" name="Group 91"/>
          <p:cNvGrpSpPr>
            <a:grpSpLocks/>
          </p:cNvGrpSpPr>
          <p:nvPr/>
        </p:nvGrpSpPr>
        <p:grpSpPr bwMode="auto">
          <a:xfrm>
            <a:off x="1822357" y="3309841"/>
            <a:ext cx="390552" cy="616758"/>
            <a:chOff x="936" y="1480"/>
            <a:chExt cx="1589" cy="2510"/>
          </a:xfrm>
        </p:grpSpPr>
        <p:grpSp>
          <p:nvGrpSpPr>
            <p:cNvPr id="26" name="组合 33"/>
            <p:cNvGrpSpPr>
              <a:grpSpLocks/>
            </p:cNvGrpSpPr>
            <p:nvPr/>
          </p:nvGrpSpPr>
          <p:grpSpPr bwMode="auto">
            <a:xfrm>
              <a:off x="985" y="1583"/>
              <a:ext cx="1441" cy="2407"/>
              <a:chOff x="1754168" y="3653262"/>
              <a:chExt cx="1857599" cy="3107815"/>
            </a:xfrm>
          </p:grpSpPr>
          <p:sp>
            <p:nvSpPr>
              <p:cNvPr id="31" name="椭圆 30"/>
              <p:cNvSpPr/>
              <p:nvPr/>
            </p:nvSpPr>
            <p:spPr>
              <a:xfrm>
                <a:off x="1754168" y="3653262"/>
                <a:ext cx="1857599" cy="1857597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88900" dist="635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>
                  <a:defRPr/>
                </a:pPr>
                <a:endParaRPr lang="zh-CN" altLang="en-US" sz="3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2" name="椭圆 31"/>
              <p:cNvSpPr/>
              <p:nvPr/>
            </p:nvSpPr>
            <p:spPr>
              <a:xfrm>
                <a:off x="1911556" y="3810650"/>
                <a:ext cx="1542822" cy="1542820"/>
              </a:xfrm>
              <a:prstGeom prst="ellipse">
                <a:avLst/>
              </a:prstGeom>
              <a:solidFill>
                <a:srgbClr val="C20100"/>
              </a:solidFill>
              <a:ln w="28575">
                <a:gradFill flip="none" rotWithShape="1">
                  <a:gsLst>
                    <a:gs pos="100000">
                      <a:srgbClr val="FFFFFF"/>
                    </a:gs>
                    <a:gs pos="0">
                      <a:srgbClr val="CECED0"/>
                    </a:gs>
                  </a:gsLst>
                  <a:lin ang="13500000" scaled="1"/>
                  <a:tileRect/>
                </a:gradFill>
              </a:ln>
              <a:effectLst>
                <a:outerShdw blurRad="190500" dist="88900" dir="2700000" algn="tl" rotWithShape="0">
                  <a:prstClr val="black">
                    <a:alpha val="3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3" name="椭圆 32"/>
              <p:cNvSpPr/>
              <p:nvPr/>
            </p:nvSpPr>
            <p:spPr>
              <a:xfrm>
                <a:off x="1890879" y="3789973"/>
                <a:ext cx="1584176" cy="1584174"/>
              </a:xfrm>
              <a:prstGeom prst="ellipse">
                <a:avLst/>
              </a:prstGeom>
              <a:solidFill>
                <a:srgbClr val="1A3F6C"/>
              </a:solidFill>
              <a:ln>
                <a:noFill/>
              </a:ln>
              <a:effectLst>
                <a:innerShdw blurRad="88900" dist="635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>
                  <a:defRPr/>
                </a:pPr>
                <a:endParaRPr lang="zh-CN" altLang="en-US" sz="3000" dirty="0">
                  <a:solidFill>
                    <a:srgbClr val="0087C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4" name="矩形 33"/>
              <p:cNvSpPr/>
              <p:nvPr/>
            </p:nvSpPr>
            <p:spPr>
              <a:xfrm>
                <a:off x="2196990" y="4093185"/>
                <a:ext cx="968886" cy="266789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9pPr>
              </a:lstStyle>
              <a:p>
                <a:pPr algn="ctr"/>
                <a:endParaRPr lang="zh-CN" altLang="zh-CN" sz="2700">
                  <a:solidFill>
                    <a:srgbClr val="CA009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27" name="组合 4"/>
            <p:cNvGrpSpPr>
              <a:grpSpLocks/>
            </p:cNvGrpSpPr>
            <p:nvPr/>
          </p:nvGrpSpPr>
          <p:grpSpPr bwMode="auto">
            <a:xfrm>
              <a:off x="936" y="1480"/>
              <a:ext cx="1589" cy="1588"/>
              <a:chOff x="3733576" y="3930057"/>
              <a:chExt cx="1801556" cy="1800152"/>
            </a:xfrm>
          </p:grpSpPr>
          <p:sp>
            <p:nvSpPr>
              <p:cNvPr id="28" name="椭圆 27"/>
              <p:cNvSpPr/>
              <p:nvPr/>
            </p:nvSpPr>
            <p:spPr>
              <a:xfrm>
                <a:off x="4003576" y="4200057"/>
                <a:ext cx="1260000" cy="1260000"/>
              </a:xfrm>
              <a:prstGeom prst="ellipse">
                <a:avLst/>
              </a:prstGeom>
              <a:noFill/>
              <a:ln>
                <a:gradFill flip="none" rotWithShape="1">
                  <a:gsLst>
                    <a:gs pos="100000">
                      <a:schemeClr val="bg1"/>
                    </a:gs>
                    <a:gs pos="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9" name="任意多边形 6"/>
              <p:cNvSpPr/>
              <p:nvPr/>
            </p:nvSpPr>
            <p:spPr>
              <a:xfrm>
                <a:off x="3734710" y="3930057"/>
                <a:ext cx="1800422" cy="1800152"/>
              </a:xfrm>
              <a:custGeom>
                <a:avLst/>
                <a:gdLst>
                  <a:gd name="connsiteX0" fmla="*/ 900000 w 1800000"/>
                  <a:gd name="connsiteY0" fmla="*/ 0 h 1800000"/>
                  <a:gd name="connsiteX1" fmla="*/ 1800000 w 1800000"/>
                  <a:gd name="connsiteY1" fmla="*/ 900000 h 1800000"/>
                  <a:gd name="connsiteX2" fmla="*/ 900000 w 1800000"/>
                  <a:gd name="connsiteY2" fmla="*/ 1800000 h 1800000"/>
                  <a:gd name="connsiteX3" fmla="*/ 0 w 1800000"/>
                  <a:gd name="connsiteY3" fmla="*/ 900000 h 1800000"/>
                  <a:gd name="connsiteX4" fmla="*/ 900000 w 1800000"/>
                  <a:gd name="connsiteY4" fmla="*/ 0 h 1800000"/>
                  <a:gd name="connsiteX5" fmla="*/ 900000 w 1800000"/>
                  <a:gd name="connsiteY5" fmla="*/ 270000 h 1800000"/>
                  <a:gd name="connsiteX6" fmla="*/ 270000 w 1800000"/>
                  <a:gd name="connsiteY6" fmla="*/ 900000 h 1800000"/>
                  <a:gd name="connsiteX7" fmla="*/ 900000 w 1800000"/>
                  <a:gd name="connsiteY7" fmla="*/ 1530000 h 1800000"/>
                  <a:gd name="connsiteX8" fmla="*/ 1530000 w 1800000"/>
                  <a:gd name="connsiteY8" fmla="*/ 900000 h 1800000"/>
                  <a:gd name="connsiteX9" fmla="*/ 900000 w 1800000"/>
                  <a:gd name="connsiteY9" fmla="*/ 270000 h 180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000" h="1800000">
                    <a:moveTo>
                      <a:pt x="900000" y="0"/>
                    </a:moveTo>
                    <a:cubicBezTo>
                      <a:pt x="1397056" y="0"/>
                      <a:pt x="1800000" y="402944"/>
                      <a:pt x="1800000" y="900000"/>
                    </a:cubicBezTo>
                    <a:cubicBezTo>
                      <a:pt x="1800000" y="1397056"/>
                      <a:pt x="1397056" y="1800000"/>
                      <a:pt x="900000" y="1800000"/>
                    </a:cubicBezTo>
                    <a:cubicBezTo>
                      <a:pt x="402944" y="1800000"/>
                      <a:pt x="0" y="1397056"/>
                      <a:pt x="0" y="900000"/>
                    </a:cubicBezTo>
                    <a:cubicBezTo>
                      <a:pt x="0" y="402944"/>
                      <a:pt x="402944" y="0"/>
                      <a:pt x="900000" y="0"/>
                    </a:cubicBezTo>
                    <a:close/>
                    <a:moveTo>
                      <a:pt x="900000" y="270000"/>
                    </a:moveTo>
                    <a:cubicBezTo>
                      <a:pt x="552061" y="270000"/>
                      <a:pt x="270000" y="552061"/>
                      <a:pt x="270000" y="900000"/>
                    </a:cubicBezTo>
                    <a:cubicBezTo>
                      <a:pt x="270000" y="1247939"/>
                      <a:pt x="552061" y="1530000"/>
                      <a:pt x="900000" y="1530000"/>
                    </a:cubicBezTo>
                    <a:cubicBezTo>
                      <a:pt x="1247939" y="1530000"/>
                      <a:pt x="1530000" y="1247939"/>
                      <a:pt x="1530000" y="900000"/>
                    </a:cubicBezTo>
                    <a:cubicBezTo>
                      <a:pt x="1530000" y="552061"/>
                      <a:pt x="1247939" y="270000"/>
                      <a:pt x="900000" y="27000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0F0F0"/>
                  </a:gs>
                  <a:gs pos="100000">
                    <a:srgbClr val="DBDBDB"/>
                  </a:gs>
                </a:gsLst>
                <a:lin ang="2700000" scaled="1"/>
              </a:gradFill>
              <a:ln>
                <a:noFill/>
              </a:ln>
              <a:effectLst>
                <a:outerShdw blurRad="88900" dist="635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0" name="椭圆 7"/>
              <p:cNvSpPr/>
              <p:nvPr/>
            </p:nvSpPr>
            <p:spPr>
              <a:xfrm>
                <a:off x="3733576" y="3930057"/>
                <a:ext cx="1800000" cy="1800000"/>
              </a:xfrm>
              <a:prstGeom prst="ellipse">
                <a:avLst/>
              </a:prstGeom>
              <a:noFill/>
              <a:ln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7734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400" dirty="0" smtClean="0"/>
              <a:t>pause</a:t>
            </a:r>
            <a:endParaRPr kumimoji="1" lang="zh-CN" altLang="en-US" sz="24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kumimoji="1" lang="en-US" altLang="zh-CN" dirty="0"/>
          </a:p>
        </p:txBody>
      </p:sp>
      <p:pic>
        <p:nvPicPr>
          <p:cNvPr id="5" name="Picture 4" descr="https://gimg2.baidu.com/image_search/src=http%3A%2F%2Fpic.51yuansu.com%2Fpic3%2Fcover%2F03%2F46%2F97%2F5bab68eb6b4a1_610.jpg&amp;refer=http%3A%2F%2Fpic.51yuansu.com&amp;app=2002&amp;size=f9999,10000&amp;q=a80&amp;n=0&amp;g=0n&amp;fmt=jpeg?sec=1636806551&amp;t=fce412286299fb8c7d98cdbcbd681ecd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182" y="819150"/>
            <a:ext cx="3926897" cy="4004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2235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400" dirty="0"/>
              <a:t>数据探索与数据预处理</a:t>
            </a:r>
            <a:r>
              <a:rPr lang="en-US" altLang="zh-CN" sz="2400" dirty="0"/>
              <a:t>(3)</a:t>
            </a:r>
            <a:r>
              <a:rPr lang="en-US" altLang="zh-CN" sz="2400" dirty="0" err="1"/>
              <a:t>EDA_boston_house_price</a:t>
            </a:r>
            <a:endParaRPr kumimoji="1" lang="zh-CN" altLang="en-US" sz="24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Bar chart for category variables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013" y="1792098"/>
            <a:ext cx="4156484" cy="2160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1619" y="1158884"/>
            <a:ext cx="3300958" cy="187591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1619" y="3149094"/>
            <a:ext cx="3296878" cy="1883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714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400" dirty="0"/>
              <a:t>数据探索与数据预处理</a:t>
            </a:r>
            <a:r>
              <a:rPr lang="en-US" altLang="zh-CN" sz="2400" dirty="0"/>
              <a:t>(3)</a:t>
            </a:r>
            <a:r>
              <a:rPr lang="en-US" altLang="zh-CN" sz="2400" dirty="0" err="1"/>
              <a:t>EDA_boston_house_price</a:t>
            </a:r>
            <a:endParaRPr kumimoji="1" lang="zh-CN" altLang="en-US" sz="24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Histogram for numeric variables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668" y="1290313"/>
            <a:ext cx="4543904" cy="61143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5123" y="1990450"/>
            <a:ext cx="5196700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677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400" dirty="0"/>
              <a:t>数据探索与数据预处理</a:t>
            </a:r>
            <a:r>
              <a:rPr lang="en-US" altLang="zh-CN" sz="2400" dirty="0"/>
              <a:t>(3)</a:t>
            </a:r>
            <a:r>
              <a:rPr lang="en-US" altLang="zh-CN" sz="2400" dirty="0" err="1"/>
              <a:t>EDA_boston_house_price</a:t>
            </a:r>
            <a:endParaRPr kumimoji="1" lang="zh-CN" altLang="en-US" sz="24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Box plot and outliers</a:t>
            </a:r>
          </a:p>
          <a:p>
            <a:pPr lvl="1"/>
            <a:r>
              <a:rPr kumimoji="1" lang="en-US" altLang="zh-CN" dirty="0"/>
              <a:t>CRIM</a:t>
            </a:r>
            <a:r>
              <a:rPr kumimoji="1" lang="zh-CN" altLang="en-US" dirty="0"/>
              <a:t>有异常值</a:t>
            </a:r>
            <a:endParaRPr kumimoji="1"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1804" y="1897180"/>
            <a:ext cx="3094867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797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400" dirty="0"/>
              <a:t>数据探索与数据预处理</a:t>
            </a:r>
            <a:r>
              <a:rPr lang="en-US" altLang="zh-CN" sz="2400" dirty="0"/>
              <a:t>(3)</a:t>
            </a:r>
            <a:r>
              <a:rPr lang="en-US" altLang="zh-CN" sz="2400" dirty="0" err="1"/>
              <a:t>EDA_boston_house_price</a:t>
            </a:r>
            <a:endParaRPr kumimoji="1" lang="zh-CN" altLang="en-US" sz="24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Box plot and outliers</a:t>
            </a:r>
          </a:p>
          <a:p>
            <a:pPr lvl="1"/>
            <a:r>
              <a:rPr kumimoji="1" lang="en-US" altLang="zh-CN" dirty="0"/>
              <a:t>CRIM</a:t>
            </a:r>
            <a:r>
              <a:rPr kumimoji="1" lang="zh-CN" altLang="en-US" dirty="0"/>
              <a:t>有异常值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计算</a:t>
            </a:r>
            <a:r>
              <a:rPr kumimoji="1" lang="en-US" altLang="zh-CN" dirty="0"/>
              <a:t>IQR</a:t>
            </a:r>
            <a:r>
              <a:rPr kumimoji="1" lang="zh-CN" altLang="en-US" dirty="0"/>
              <a:t>和范围</a:t>
            </a:r>
            <a:endParaRPr kumimoji="1" lang="en-US" altLang="zh-CN" dirty="0"/>
          </a:p>
          <a:p>
            <a:endParaRPr kumimoji="1"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1379" y="1282715"/>
            <a:ext cx="4078424" cy="334061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/>
          <a:srcRect t="34591"/>
          <a:stretch/>
        </p:blipFill>
        <p:spPr>
          <a:xfrm>
            <a:off x="457200" y="2829826"/>
            <a:ext cx="3094867" cy="164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855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400" dirty="0"/>
              <a:t>数据探索与数据预处理</a:t>
            </a:r>
            <a:r>
              <a:rPr lang="en-US" altLang="zh-CN" sz="2400" dirty="0"/>
              <a:t>(3)</a:t>
            </a:r>
            <a:r>
              <a:rPr lang="en-US" altLang="zh-CN" sz="2400" dirty="0" err="1"/>
              <a:t>EDA_boston_house_price</a:t>
            </a:r>
            <a:endParaRPr kumimoji="1" lang="zh-CN" altLang="en-US" sz="24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Box plot and outliers</a:t>
            </a:r>
          </a:p>
          <a:p>
            <a:pPr lvl="1"/>
            <a:r>
              <a:rPr kumimoji="1" lang="en-US" altLang="zh-CN" dirty="0"/>
              <a:t>CRIM</a:t>
            </a:r>
            <a:r>
              <a:rPr kumimoji="1" lang="zh-CN" altLang="en-US" dirty="0"/>
              <a:t>字段值排序、异常值处理</a:t>
            </a:r>
            <a:endParaRPr kumimoji="1"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5736" y="1779170"/>
            <a:ext cx="3435181" cy="2880000"/>
          </a:xfrm>
          <a:prstGeom prst="rect">
            <a:avLst/>
          </a:prstGeom>
        </p:spPr>
      </p:pic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00F297D0-42FC-4BEE-894D-35E522A65C81}"/>
              </a:ext>
            </a:extLst>
          </p:cNvPr>
          <p:cNvCxnSpPr/>
          <p:nvPr/>
        </p:nvCxnSpPr>
        <p:spPr>
          <a:xfrm>
            <a:off x="2104571" y="2612571"/>
            <a:ext cx="1774372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8878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400" dirty="0"/>
              <a:t>数据探索与数据预处理</a:t>
            </a:r>
            <a:r>
              <a:rPr lang="en-US" altLang="zh-CN" sz="2400" dirty="0"/>
              <a:t>(3)</a:t>
            </a:r>
            <a:r>
              <a:rPr lang="en-US" altLang="zh-CN" sz="2400" dirty="0" err="1"/>
              <a:t>EDA_boston_house_price</a:t>
            </a:r>
            <a:endParaRPr kumimoji="1" lang="zh-CN" altLang="en-US" sz="24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Box plot and outliers</a:t>
            </a:r>
          </a:p>
          <a:p>
            <a:pPr lvl="1"/>
            <a:r>
              <a:rPr kumimoji="1" lang="en-US" altLang="zh-CN" dirty="0"/>
              <a:t>CRIM</a:t>
            </a:r>
            <a:r>
              <a:rPr kumimoji="1" lang="zh-CN" altLang="en-US" dirty="0"/>
              <a:t>字段值排序、异常值处理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重新绘制直方图</a:t>
            </a:r>
            <a:endParaRPr kumimoji="1"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1616" y="1876150"/>
            <a:ext cx="3257828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361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400" dirty="0"/>
              <a:t>数据探索与数据预处理</a:t>
            </a:r>
            <a:r>
              <a:rPr lang="en-US" altLang="zh-CN" sz="2400" dirty="0"/>
              <a:t>(3)</a:t>
            </a:r>
            <a:r>
              <a:rPr lang="en-US" altLang="zh-CN" sz="2400" dirty="0" err="1"/>
              <a:t>EDA_boston_house_price</a:t>
            </a:r>
            <a:endParaRPr kumimoji="1" lang="zh-CN" altLang="en-US" sz="24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Box plot and outliers</a:t>
            </a:r>
          </a:p>
          <a:p>
            <a:pPr lvl="1"/>
            <a:r>
              <a:rPr kumimoji="1" lang="en-US" altLang="zh-CN" dirty="0"/>
              <a:t>CRIM</a:t>
            </a:r>
            <a:r>
              <a:rPr kumimoji="1" lang="zh-CN" altLang="en-US" dirty="0"/>
              <a:t>字段值排序、异常值处理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重新绘制</a:t>
            </a:r>
            <a:r>
              <a:rPr kumimoji="1" lang="en-US" altLang="zh-CN" dirty="0"/>
              <a:t>box plot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2869" y="1833802"/>
            <a:ext cx="3320355" cy="3123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398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400" dirty="0" smtClean="0"/>
              <a:t>pause</a:t>
            </a:r>
            <a:endParaRPr kumimoji="1" lang="zh-CN" altLang="en-US" sz="24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kumimoji="1" lang="en-US" altLang="zh-CN" dirty="0"/>
          </a:p>
        </p:txBody>
      </p:sp>
      <p:pic>
        <p:nvPicPr>
          <p:cNvPr id="5" name="Picture 4" descr="https://gimg2.baidu.com/image_search/src=http%3A%2F%2Fpic.51yuansu.com%2Fpic3%2Fcover%2F03%2F46%2F97%2F5bab68eb6b4a1_610.jpg&amp;refer=http%3A%2F%2Fpic.51yuansu.com&amp;app=2002&amp;size=f9999,10000&amp;q=a80&amp;n=0&amp;g=0n&amp;fmt=jpeg?sec=1636806551&amp;t=fce412286299fb8c7d98cdbcbd681ecd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182" y="819150"/>
            <a:ext cx="3926897" cy="4004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2665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400" dirty="0"/>
              <a:t>数据探索与数据预处理</a:t>
            </a:r>
            <a:r>
              <a:rPr lang="en-US" altLang="zh-CN" sz="2400" dirty="0"/>
              <a:t>(3)</a:t>
            </a:r>
            <a:r>
              <a:rPr lang="en-US" altLang="zh-CN" sz="2400" dirty="0" err="1"/>
              <a:t>EDA_boston_house_price</a:t>
            </a:r>
            <a:endParaRPr kumimoji="1" lang="zh-CN" altLang="en-US" sz="24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看看有没有空值、空值的处理</a:t>
            </a:r>
            <a:endParaRPr kumimoji="1"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2078" y="1722725"/>
            <a:ext cx="3871648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012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3779912" cy="4853940"/>
          </a:xfrm>
          <a:prstGeom prst="rect">
            <a:avLst/>
          </a:prstGeom>
          <a:solidFill>
            <a:srgbClr val="1A3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995935" y="157880"/>
            <a:ext cx="37876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提纲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92101" y="3053758"/>
            <a:ext cx="2697829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数据探索与数据预处理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(3)</a:t>
            </a:r>
            <a:r>
              <a:rPr lang="en-US" altLang="zh-CN" sz="20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EDA_boston_house_price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817418" y="581891"/>
            <a:ext cx="2178627" cy="1891145"/>
            <a:chOff x="2262782" y="1446400"/>
            <a:chExt cx="1301106" cy="1301106"/>
          </a:xfrm>
        </p:grpSpPr>
        <p:sp>
          <p:nvSpPr>
            <p:cNvPr id="5" name="椭圆 4"/>
            <p:cNvSpPr/>
            <p:nvPr/>
          </p:nvSpPr>
          <p:spPr>
            <a:xfrm>
              <a:off x="2262782" y="1446400"/>
              <a:ext cx="1301106" cy="13011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KSO_Shape"/>
            <p:cNvSpPr>
              <a:spLocks/>
            </p:cNvSpPr>
            <p:nvPr/>
          </p:nvSpPr>
          <p:spPr bwMode="auto">
            <a:xfrm>
              <a:off x="2523120" y="1821416"/>
              <a:ext cx="836342" cy="574285"/>
            </a:xfrm>
            <a:custGeom>
              <a:avLst/>
              <a:gdLst>
                <a:gd name="T0" fmla="*/ 2147483646 w 112"/>
                <a:gd name="T1" fmla="*/ 2147483646 h 77"/>
                <a:gd name="T2" fmla="*/ 2147483646 w 112"/>
                <a:gd name="T3" fmla="*/ 2147483646 h 77"/>
                <a:gd name="T4" fmla="*/ 2147483646 w 112"/>
                <a:gd name="T5" fmla="*/ 2147483646 h 77"/>
                <a:gd name="T6" fmla="*/ 2147483646 w 112"/>
                <a:gd name="T7" fmla="*/ 2147483646 h 77"/>
                <a:gd name="T8" fmla="*/ 2147483646 w 112"/>
                <a:gd name="T9" fmla="*/ 2147483646 h 77"/>
                <a:gd name="T10" fmla="*/ 0 w 112"/>
                <a:gd name="T11" fmla="*/ 2147483646 h 77"/>
                <a:gd name="T12" fmla="*/ 2147483646 w 112"/>
                <a:gd name="T13" fmla="*/ 2147483646 h 77"/>
                <a:gd name="T14" fmla="*/ 2147483646 w 112"/>
                <a:gd name="T15" fmla="*/ 2147483646 h 77"/>
                <a:gd name="T16" fmla="*/ 2147483646 w 112"/>
                <a:gd name="T17" fmla="*/ 2147483646 h 77"/>
                <a:gd name="T18" fmla="*/ 2147483646 w 112"/>
                <a:gd name="T19" fmla="*/ 2147483646 h 77"/>
                <a:gd name="T20" fmla="*/ 2147483646 w 112"/>
                <a:gd name="T21" fmla="*/ 2147483646 h 77"/>
                <a:gd name="T22" fmla="*/ 2147483646 w 112"/>
                <a:gd name="T23" fmla="*/ 2147483646 h 77"/>
                <a:gd name="T24" fmla="*/ 2147483646 w 112"/>
                <a:gd name="T25" fmla="*/ 2147483646 h 77"/>
                <a:gd name="T26" fmla="*/ 2147483646 w 112"/>
                <a:gd name="T27" fmla="*/ 2147483646 h 77"/>
                <a:gd name="T28" fmla="*/ 2147483646 w 112"/>
                <a:gd name="T29" fmla="*/ 2147483646 h 77"/>
                <a:gd name="T30" fmla="*/ 2147483646 w 112"/>
                <a:gd name="T31" fmla="*/ 2147483646 h 77"/>
                <a:gd name="T32" fmla="*/ 2147483646 w 112"/>
                <a:gd name="T33" fmla="*/ 2147483646 h 77"/>
                <a:gd name="T34" fmla="*/ 2147483646 w 112"/>
                <a:gd name="T35" fmla="*/ 2147483646 h 77"/>
                <a:gd name="T36" fmla="*/ 2147483646 w 112"/>
                <a:gd name="T37" fmla="*/ 2147483646 h 77"/>
                <a:gd name="T38" fmla="*/ 2147483646 w 112"/>
                <a:gd name="T39" fmla="*/ 2147483646 h 77"/>
                <a:gd name="T40" fmla="*/ 2147483646 w 112"/>
                <a:gd name="T41" fmla="*/ 2147483646 h 77"/>
                <a:gd name="T42" fmla="*/ 2147483646 w 112"/>
                <a:gd name="T43" fmla="*/ 2147483646 h 77"/>
                <a:gd name="T44" fmla="*/ 2147483646 w 112"/>
                <a:gd name="T45" fmla="*/ 2147483646 h 77"/>
                <a:gd name="T46" fmla="*/ 2147483646 w 112"/>
                <a:gd name="T47" fmla="*/ 2147483646 h 77"/>
                <a:gd name="T48" fmla="*/ 2147483646 w 112"/>
                <a:gd name="T49" fmla="*/ 2147483646 h 77"/>
                <a:gd name="T50" fmla="*/ 2147483646 w 112"/>
                <a:gd name="T51" fmla="*/ 2147483646 h 77"/>
                <a:gd name="T52" fmla="*/ 2147483646 w 112"/>
                <a:gd name="T53" fmla="*/ 2147483646 h 77"/>
                <a:gd name="T54" fmla="*/ 2147483646 w 112"/>
                <a:gd name="T55" fmla="*/ 2147483646 h 77"/>
                <a:gd name="T56" fmla="*/ 2147483646 w 112"/>
                <a:gd name="T57" fmla="*/ 2147483646 h 77"/>
                <a:gd name="T58" fmla="*/ 2147483646 w 112"/>
                <a:gd name="T59" fmla="*/ 2147483646 h 77"/>
                <a:gd name="T60" fmla="*/ 2147483646 w 112"/>
                <a:gd name="T61" fmla="*/ 2147483646 h 77"/>
                <a:gd name="T62" fmla="*/ 2147483646 w 112"/>
                <a:gd name="T63" fmla="*/ 2147483646 h 77"/>
                <a:gd name="T64" fmla="*/ 2147483646 w 112"/>
                <a:gd name="T65" fmla="*/ 2147483646 h 77"/>
                <a:gd name="T66" fmla="*/ 2147483646 w 112"/>
                <a:gd name="T67" fmla="*/ 2147483646 h 77"/>
                <a:gd name="T68" fmla="*/ 2147483646 w 112"/>
                <a:gd name="T69" fmla="*/ 2147483646 h 77"/>
                <a:gd name="T70" fmla="*/ 2147483646 w 112"/>
                <a:gd name="T71" fmla="*/ 2147483646 h 77"/>
                <a:gd name="T72" fmla="*/ 2147483646 w 112"/>
                <a:gd name="T73" fmla="*/ 2147483646 h 77"/>
                <a:gd name="T74" fmla="*/ 2147483646 w 112"/>
                <a:gd name="T75" fmla="*/ 2147483646 h 77"/>
                <a:gd name="T76" fmla="*/ 2147483646 w 112"/>
                <a:gd name="T77" fmla="*/ 2147483646 h 77"/>
                <a:gd name="T78" fmla="*/ 2147483646 w 112"/>
                <a:gd name="T79" fmla="*/ 2147483646 h 77"/>
                <a:gd name="T80" fmla="*/ 2147483646 w 112"/>
                <a:gd name="T81" fmla="*/ 2147483646 h 77"/>
                <a:gd name="T82" fmla="*/ 2147483646 w 112"/>
                <a:gd name="T83" fmla="*/ 2147483646 h 77"/>
                <a:gd name="T84" fmla="*/ 2147483646 w 112"/>
                <a:gd name="T85" fmla="*/ 2147483646 h 77"/>
                <a:gd name="T86" fmla="*/ 2147483646 w 112"/>
                <a:gd name="T87" fmla="*/ 2147483646 h 77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112" h="77">
                  <a:moveTo>
                    <a:pt x="56" y="0"/>
                  </a:moveTo>
                  <a:cubicBezTo>
                    <a:pt x="62" y="0"/>
                    <a:pt x="66" y="4"/>
                    <a:pt x="66" y="10"/>
                  </a:cubicBezTo>
                  <a:cubicBezTo>
                    <a:pt x="66" y="15"/>
                    <a:pt x="62" y="20"/>
                    <a:pt x="56" y="20"/>
                  </a:cubicBezTo>
                  <a:cubicBezTo>
                    <a:pt x="51" y="20"/>
                    <a:pt x="46" y="15"/>
                    <a:pt x="46" y="10"/>
                  </a:cubicBezTo>
                  <a:cubicBezTo>
                    <a:pt x="46" y="4"/>
                    <a:pt x="51" y="0"/>
                    <a:pt x="56" y="0"/>
                  </a:cubicBezTo>
                  <a:close/>
                  <a:moveTo>
                    <a:pt x="15" y="49"/>
                  </a:moveTo>
                  <a:cubicBezTo>
                    <a:pt x="15" y="66"/>
                    <a:pt x="15" y="66"/>
                    <a:pt x="15" y="66"/>
                  </a:cubicBezTo>
                  <a:cubicBezTo>
                    <a:pt x="10" y="66"/>
                    <a:pt x="10" y="66"/>
                    <a:pt x="10" y="66"/>
                  </a:cubicBezTo>
                  <a:cubicBezTo>
                    <a:pt x="10" y="52"/>
                    <a:pt x="10" y="52"/>
                    <a:pt x="10" y="52"/>
                  </a:cubicBezTo>
                  <a:cubicBezTo>
                    <a:pt x="9" y="52"/>
                    <a:pt x="9" y="52"/>
                    <a:pt x="9" y="52"/>
                  </a:cubicBezTo>
                  <a:cubicBezTo>
                    <a:pt x="9" y="66"/>
                    <a:pt x="9" y="66"/>
                    <a:pt x="9" y="66"/>
                  </a:cubicBezTo>
                  <a:cubicBezTo>
                    <a:pt x="4" y="66"/>
                    <a:pt x="4" y="66"/>
                    <a:pt x="4" y="66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1"/>
                    <a:pt x="1" y="29"/>
                    <a:pt x="4" y="29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3" y="30"/>
                    <a:pt x="13" y="30"/>
                    <a:pt x="13" y="31"/>
                  </a:cubicBezTo>
                  <a:cubicBezTo>
                    <a:pt x="13" y="49"/>
                    <a:pt x="13" y="49"/>
                    <a:pt x="13" y="49"/>
                  </a:cubicBezTo>
                  <a:cubicBezTo>
                    <a:pt x="15" y="49"/>
                    <a:pt x="15" y="49"/>
                    <a:pt x="15" y="49"/>
                  </a:cubicBezTo>
                  <a:close/>
                  <a:moveTo>
                    <a:pt x="10" y="15"/>
                  </a:moveTo>
                  <a:cubicBezTo>
                    <a:pt x="13" y="15"/>
                    <a:pt x="16" y="18"/>
                    <a:pt x="16" y="22"/>
                  </a:cubicBezTo>
                  <a:cubicBezTo>
                    <a:pt x="16" y="23"/>
                    <a:pt x="16" y="24"/>
                    <a:pt x="15" y="25"/>
                  </a:cubicBezTo>
                  <a:cubicBezTo>
                    <a:pt x="15" y="26"/>
                    <a:pt x="15" y="26"/>
                    <a:pt x="14" y="26"/>
                  </a:cubicBezTo>
                  <a:cubicBezTo>
                    <a:pt x="13" y="27"/>
                    <a:pt x="12" y="28"/>
                    <a:pt x="10" y="28"/>
                  </a:cubicBezTo>
                  <a:cubicBezTo>
                    <a:pt x="6" y="28"/>
                    <a:pt x="3" y="25"/>
                    <a:pt x="3" y="22"/>
                  </a:cubicBezTo>
                  <a:cubicBezTo>
                    <a:pt x="3" y="18"/>
                    <a:pt x="6" y="15"/>
                    <a:pt x="10" y="15"/>
                  </a:cubicBezTo>
                  <a:close/>
                  <a:moveTo>
                    <a:pt x="96" y="49"/>
                  </a:moveTo>
                  <a:cubicBezTo>
                    <a:pt x="96" y="66"/>
                    <a:pt x="96" y="66"/>
                    <a:pt x="96" y="66"/>
                  </a:cubicBezTo>
                  <a:cubicBezTo>
                    <a:pt x="101" y="66"/>
                    <a:pt x="101" y="66"/>
                    <a:pt x="101" y="66"/>
                  </a:cubicBezTo>
                  <a:cubicBezTo>
                    <a:pt x="101" y="52"/>
                    <a:pt x="101" y="52"/>
                    <a:pt x="101" y="52"/>
                  </a:cubicBezTo>
                  <a:cubicBezTo>
                    <a:pt x="102" y="52"/>
                    <a:pt x="102" y="52"/>
                    <a:pt x="102" y="52"/>
                  </a:cubicBezTo>
                  <a:cubicBezTo>
                    <a:pt x="102" y="66"/>
                    <a:pt x="102" y="66"/>
                    <a:pt x="102" y="66"/>
                  </a:cubicBezTo>
                  <a:cubicBezTo>
                    <a:pt x="107" y="66"/>
                    <a:pt x="107" y="66"/>
                    <a:pt x="107" y="66"/>
                  </a:cubicBezTo>
                  <a:cubicBezTo>
                    <a:pt x="107" y="49"/>
                    <a:pt x="107" y="49"/>
                    <a:pt x="107" y="49"/>
                  </a:cubicBezTo>
                  <a:cubicBezTo>
                    <a:pt x="107" y="46"/>
                    <a:pt x="107" y="46"/>
                    <a:pt x="107" y="46"/>
                  </a:cubicBezTo>
                  <a:cubicBezTo>
                    <a:pt x="107" y="37"/>
                    <a:pt x="107" y="37"/>
                    <a:pt x="107" y="37"/>
                  </a:cubicBezTo>
                  <a:cubicBezTo>
                    <a:pt x="107" y="37"/>
                    <a:pt x="107" y="37"/>
                    <a:pt x="107" y="37"/>
                  </a:cubicBezTo>
                  <a:cubicBezTo>
                    <a:pt x="107" y="46"/>
                    <a:pt x="107" y="46"/>
                    <a:pt x="107" y="46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2" y="31"/>
                    <a:pt x="110" y="29"/>
                    <a:pt x="107" y="29"/>
                  </a:cubicBezTo>
                  <a:cubicBezTo>
                    <a:pt x="98" y="29"/>
                    <a:pt x="98" y="29"/>
                    <a:pt x="98" y="29"/>
                  </a:cubicBezTo>
                  <a:cubicBezTo>
                    <a:pt x="98" y="30"/>
                    <a:pt x="98" y="30"/>
                    <a:pt x="98" y="31"/>
                  </a:cubicBezTo>
                  <a:cubicBezTo>
                    <a:pt x="98" y="49"/>
                    <a:pt x="98" y="49"/>
                    <a:pt x="98" y="49"/>
                  </a:cubicBezTo>
                  <a:cubicBezTo>
                    <a:pt x="96" y="49"/>
                    <a:pt x="96" y="49"/>
                    <a:pt x="96" y="49"/>
                  </a:cubicBezTo>
                  <a:close/>
                  <a:moveTo>
                    <a:pt x="101" y="15"/>
                  </a:moveTo>
                  <a:cubicBezTo>
                    <a:pt x="98" y="15"/>
                    <a:pt x="95" y="18"/>
                    <a:pt x="95" y="22"/>
                  </a:cubicBezTo>
                  <a:cubicBezTo>
                    <a:pt x="95" y="23"/>
                    <a:pt x="95" y="24"/>
                    <a:pt x="96" y="25"/>
                  </a:cubicBezTo>
                  <a:cubicBezTo>
                    <a:pt x="96" y="26"/>
                    <a:pt x="97" y="26"/>
                    <a:pt x="97" y="26"/>
                  </a:cubicBezTo>
                  <a:cubicBezTo>
                    <a:pt x="98" y="27"/>
                    <a:pt x="100" y="28"/>
                    <a:pt x="101" y="28"/>
                  </a:cubicBezTo>
                  <a:cubicBezTo>
                    <a:pt x="105" y="28"/>
                    <a:pt x="108" y="25"/>
                    <a:pt x="108" y="22"/>
                  </a:cubicBezTo>
                  <a:cubicBezTo>
                    <a:pt x="108" y="18"/>
                    <a:pt x="105" y="15"/>
                    <a:pt x="101" y="15"/>
                  </a:cubicBezTo>
                  <a:close/>
                  <a:moveTo>
                    <a:pt x="75" y="51"/>
                  </a:moveTo>
                  <a:cubicBezTo>
                    <a:pt x="75" y="72"/>
                    <a:pt x="75" y="72"/>
                    <a:pt x="75" y="72"/>
                  </a:cubicBezTo>
                  <a:cubicBezTo>
                    <a:pt x="80" y="72"/>
                    <a:pt x="80" y="72"/>
                    <a:pt x="80" y="72"/>
                  </a:cubicBezTo>
                  <a:cubicBezTo>
                    <a:pt x="80" y="54"/>
                    <a:pt x="80" y="54"/>
                    <a:pt x="80" y="54"/>
                  </a:cubicBezTo>
                  <a:cubicBezTo>
                    <a:pt x="82" y="54"/>
                    <a:pt x="82" y="54"/>
                    <a:pt x="82" y="54"/>
                  </a:cubicBezTo>
                  <a:cubicBezTo>
                    <a:pt x="82" y="72"/>
                    <a:pt x="82" y="72"/>
                    <a:pt x="82" y="72"/>
                  </a:cubicBezTo>
                  <a:cubicBezTo>
                    <a:pt x="87" y="72"/>
                    <a:pt x="87" y="72"/>
                    <a:pt x="87" y="72"/>
                  </a:cubicBezTo>
                  <a:cubicBezTo>
                    <a:pt x="87" y="51"/>
                    <a:pt x="87" y="51"/>
                    <a:pt x="87" y="51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87" y="36"/>
                    <a:pt x="87" y="36"/>
                    <a:pt x="87" y="36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31"/>
                    <a:pt x="94" y="31"/>
                    <a:pt x="94" y="31"/>
                  </a:cubicBezTo>
                  <a:cubicBezTo>
                    <a:pt x="94" y="28"/>
                    <a:pt x="91" y="26"/>
                    <a:pt x="88" y="26"/>
                  </a:cubicBezTo>
                  <a:cubicBezTo>
                    <a:pt x="77" y="26"/>
                    <a:pt x="77" y="26"/>
                    <a:pt x="77" y="26"/>
                  </a:cubicBezTo>
                  <a:cubicBezTo>
                    <a:pt x="77" y="27"/>
                    <a:pt x="77" y="28"/>
                    <a:pt x="77" y="28"/>
                  </a:cubicBezTo>
                  <a:cubicBezTo>
                    <a:pt x="77" y="51"/>
                    <a:pt x="77" y="51"/>
                    <a:pt x="77" y="51"/>
                  </a:cubicBezTo>
                  <a:cubicBezTo>
                    <a:pt x="75" y="51"/>
                    <a:pt x="75" y="51"/>
                    <a:pt x="75" y="51"/>
                  </a:cubicBezTo>
                  <a:close/>
                  <a:moveTo>
                    <a:pt x="65" y="47"/>
                  </a:moveTo>
                  <a:cubicBezTo>
                    <a:pt x="65" y="32"/>
                    <a:pt x="65" y="32"/>
                    <a:pt x="65" y="32"/>
                  </a:cubicBezTo>
                  <a:cubicBezTo>
                    <a:pt x="64" y="32"/>
                    <a:pt x="64" y="32"/>
                    <a:pt x="64" y="32"/>
                  </a:cubicBezTo>
                  <a:cubicBezTo>
                    <a:pt x="64" y="47"/>
                    <a:pt x="64" y="47"/>
                    <a:pt x="64" y="47"/>
                  </a:cubicBezTo>
                  <a:cubicBezTo>
                    <a:pt x="64" y="50"/>
                    <a:pt x="64" y="50"/>
                    <a:pt x="64" y="50"/>
                  </a:cubicBezTo>
                  <a:cubicBezTo>
                    <a:pt x="64" y="77"/>
                    <a:pt x="64" y="77"/>
                    <a:pt x="64" y="77"/>
                  </a:cubicBezTo>
                  <a:cubicBezTo>
                    <a:pt x="57" y="77"/>
                    <a:pt x="57" y="77"/>
                    <a:pt x="57" y="77"/>
                  </a:cubicBezTo>
                  <a:cubicBezTo>
                    <a:pt x="57" y="55"/>
                    <a:pt x="57" y="55"/>
                    <a:pt x="57" y="55"/>
                  </a:cubicBezTo>
                  <a:cubicBezTo>
                    <a:pt x="55" y="55"/>
                    <a:pt x="55" y="55"/>
                    <a:pt x="55" y="55"/>
                  </a:cubicBezTo>
                  <a:cubicBezTo>
                    <a:pt x="55" y="77"/>
                    <a:pt x="55" y="77"/>
                    <a:pt x="55" y="77"/>
                  </a:cubicBezTo>
                  <a:cubicBezTo>
                    <a:pt x="48" y="77"/>
                    <a:pt x="48" y="77"/>
                    <a:pt x="48" y="77"/>
                  </a:cubicBezTo>
                  <a:cubicBezTo>
                    <a:pt x="48" y="50"/>
                    <a:pt x="48" y="50"/>
                    <a:pt x="48" y="50"/>
                  </a:cubicBezTo>
                  <a:cubicBezTo>
                    <a:pt x="48" y="47"/>
                    <a:pt x="48" y="47"/>
                    <a:pt x="48" y="47"/>
                  </a:cubicBezTo>
                  <a:cubicBezTo>
                    <a:pt x="48" y="32"/>
                    <a:pt x="48" y="32"/>
                    <a:pt x="48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47"/>
                    <a:pt x="47" y="47"/>
                    <a:pt x="47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27"/>
                    <a:pt x="41" y="27"/>
                    <a:pt x="41" y="27"/>
                  </a:cubicBezTo>
                  <a:cubicBezTo>
                    <a:pt x="41" y="24"/>
                    <a:pt x="44" y="21"/>
                    <a:pt x="47" y="21"/>
                  </a:cubicBezTo>
                  <a:cubicBezTo>
                    <a:pt x="66" y="21"/>
                    <a:pt x="46" y="21"/>
                    <a:pt x="65" y="21"/>
                  </a:cubicBezTo>
                  <a:cubicBezTo>
                    <a:pt x="69" y="21"/>
                    <a:pt x="71" y="24"/>
                    <a:pt x="71" y="27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0" y="47"/>
                    <a:pt x="68" y="47"/>
                    <a:pt x="65" y="47"/>
                  </a:cubicBezTo>
                  <a:close/>
                  <a:moveTo>
                    <a:pt x="37" y="51"/>
                  </a:moveTo>
                  <a:cubicBezTo>
                    <a:pt x="37" y="72"/>
                    <a:pt x="37" y="72"/>
                    <a:pt x="37" y="72"/>
                  </a:cubicBezTo>
                  <a:cubicBezTo>
                    <a:pt x="31" y="72"/>
                    <a:pt x="31" y="72"/>
                    <a:pt x="31" y="72"/>
                  </a:cubicBezTo>
                  <a:cubicBezTo>
                    <a:pt x="31" y="54"/>
                    <a:pt x="31" y="54"/>
                    <a:pt x="31" y="54"/>
                  </a:cubicBezTo>
                  <a:cubicBezTo>
                    <a:pt x="30" y="54"/>
                    <a:pt x="30" y="54"/>
                    <a:pt x="30" y="54"/>
                  </a:cubicBezTo>
                  <a:cubicBezTo>
                    <a:pt x="30" y="72"/>
                    <a:pt x="30" y="72"/>
                    <a:pt x="30" y="72"/>
                  </a:cubicBezTo>
                  <a:cubicBezTo>
                    <a:pt x="24" y="72"/>
                    <a:pt x="24" y="72"/>
                    <a:pt x="24" y="72"/>
                  </a:cubicBezTo>
                  <a:cubicBezTo>
                    <a:pt x="24" y="51"/>
                    <a:pt x="24" y="51"/>
                    <a:pt x="24" y="51"/>
                  </a:cubicBezTo>
                  <a:cubicBezTo>
                    <a:pt x="24" y="47"/>
                    <a:pt x="24" y="47"/>
                    <a:pt x="24" y="47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28"/>
                    <a:pt x="20" y="26"/>
                    <a:pt x="23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27"/>
                    <a:pt x="35" y="28"/>
                    <a:pt x="35" y="28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7" y="51"/>
                    <a:pt x="37" y="51"/>
                    <a:pt x="37" y="51"/>
                  </a:cubicBezTo>
                  <a:close/>
                  <a:moveTo>
                    <a:pt x="31" y="9"/>
                  </a:moveTo>
                  <a:cubicBezTo>
                    <a:pt x="35" y="9"/>
                    <a:pt x="39" y="12"/>
                    <a:pt x="39" y="17"/>
                  </a:cubicBezTo>
                  <a:cubicBezTo>
                    <a:pt x="39" y="19"/>
                    <a:pt x="38" y="20"/>
                    <a:pt x="37" y="22"/>
                  </a:cubicBezTo>
                  <a:cubicBezTo>
                    <a:pt x="37" y="22"/>
                    <a:pt x="37" y="22"/>
                    <a:pt x="37" y="23"/>
                  </a:cubicBezTo>
                  <a:cubicBezTo>
                    <a:pt x="35" y="24"/>
                    <a:pt x="33" y="25"/>
                    <a:pt x="31" y="25"/>
                  </a:cubicBezTo>
                  <a:cubicBezTo>
                    <a:pt x="26" y="25"/>
                    <a:pt x="22" y="21"/>
                    <a:pt x="22" y="17"/>
                  </a:cubicBezTo>
                  <a:cubicBezTo>
                    <a:pt x="22" y="12"/>
                    <a:pt x="26" y="9"/>
                    <a:pt x="31" y="9"/>
                  </a:cubicBezTo>
                  <a:close/>
                  <a:moveTo>
                    <a:pt x="81" y="9"/>
                  </a:moveTo>
                  <a:cubicBezTo>
                    <a:pt x="76" y="9"/>
                    <a:pt x="73" y="12"/>
                    <a:pt x="73" y="17"/>
                  </a:cubicBezTo>
                  <a:cubicBezTo>
                    <a:pt x="73" y="19"/>
                    <a:pt x="73" y="20"/>
                    <a:pt x="74" y="22"/>
                  </a:cubicBezTo>
                  <a:cubicBezTo>
                    <a:pt x="75" y="22"/>
                    <a:pt x="75" y="22"/>
                    <a:pt x="75" y="23"/>
                  </a:cubicBezTo>
                  <a:cubicBezTo>
                    <a:pt x="77" y="24"/>
                    <a:pt x="79" y="25"/>
                    <a:pt x="81" y="25"/>
                  </a:cubicBezTo>
                  <a:cubicBezTo>
                    <a:pt x="85" y="25"/>
                    <a:pt x="89" y="21"/>
                    <a:pt x="89" y="17"/>
                  </a:cubicBezTo>
                  <a:cubicBezTo>
                    <a:pt x="89" y="12"/>
                    <a:pt x="85" y="9"/>
                    <a:pt x="81" y="9"/>
                  </a:cubicBezTo>
                  <a:close/>
                </a:path>
              </a:pathLst>
            </a:custGeom>
            <a:solidFill>
              <a:srgbClr val="1A3F6C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3995935" y="1035978"/>
            <a:ext cx="4808629" cy="36240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3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装载数据</a:t>
            </a:r>
            <a:endParaRPr lang="en-US" altLang="zh-CN" sz="13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sz="13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描述性信息</a:t>
            </a:r>
            <a:endParaRPr kumimoji="1" lang="en-US" altLang="zh-CN" sz="13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sz="13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目标变量的分布图</a:t>
            </a:r>
            <a:endParaRPr kumimoji="1" lang="en-US" altLang="zh-CN" sz="13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sz="13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基本探索</a:t>
            </a:r>
            <a:r>
              <a:rPr kumimoji="1" lang="en-US" altLang="zh-CN" sz="13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head, info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sz="13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一些统计信息</a:t>
            </a:r>
            <a:endParaRPr kumimoji="1" lang="en-US" altLang="zh-CN" sz="13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13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Bar chart for category variables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13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Histogram for numeric variables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13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Box plot and outliers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sz="13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看看有没有空值、空值的处理</a:t>
            </a:r>
            <a:endParaRPr kumimoji="1" lang="en-US" altLang="zh-CN" sz="13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3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Relationship exploration: Categorical Vs Continuous -- Box Plots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3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Relationship exploration: Continuous Vs Continuous -- Scatter Charts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3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Continuous Vs Continuous using Correlation value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3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Selecting final predictors for Machine Learning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3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Multiple Linear Regression(selected features)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3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Cross validation</a:t>
            </a:r>
          </a:p>
        </p:txBody>
      </p:sp>
    </p:spTree>
    <p:extLst>
      <p:ext uri="{BB962C8B-B14F-4D97-AF65-F5344CB8AC3E}">
        <p14:creationId xmlns:p14="http://schemas.microsoft.com/office/powerpoint/2010/main" val="1819415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400" dirty="0" smtClean="0"/>
              <a:t>pause</a:t>
            </a:r>
            <a:endParaRPr kumimoji="1" lang="zh-CN" altLang="en-US" sz="24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kumimoji="1" lang="en-US" altLang="zh-CN" dirty="0"/>
          </a:p>
        </p:txBody>
      </p:sp>
      <p:pic>
        <p:nvPicPr>
          <p:cNvPr id="5" name="Picture 4" descr="https://gimg2.baidu.com/image_search/src=http%3A%2F%2Fpic.51yuansu.com%2Fpic3%2Fcover%2F03%2F46%2F97%2F5bab68eb6b4a1_610.jpg&amp;refer=http%3A%2F%2Fpic.51yuansu.com&amp;app=2002&amp;size=f9999,10000&amp;q=a80&amp;n=0&amp;g=0n&amp;fmt=jpeg?sec=1636806551&amp;t=fce412286299fb8c7d98cdbcbd681ecd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182" y="819150"/>
            <a:ext cx="3926897" cy="4004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5469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400" dirty="0"/>
              <a:t>数据探索与数据预处理</a:t>
            </a:r>
            <a:r>
              <a:rPr lang="en-US" altLang="zh-CN" sz="2400" dirty="0"/>
              <a:t>(3)</a:t>
            </a:r>
            <a:r>
              <a:rPr lang="en-US" altLang="zh-CN" sz="2400" dirty="0" err="1"/>
              <a:t>EDA_boston_house_price</a:t>
            </a:r>
            <a:endParaRPr kumimoji="1" lang="zh-CN" altLang="en-US" sz="24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1800" dirty="0"/>
              <a:t>Relationship exploration: Categorical Vs Continuous -- Box Plots</a:t>
            </a:r>
          </a:p>
          <a:p>
            <a:endParaRPr kumimoji="1"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843" y="1179801"/>
            <a:ext cx="7660266" cy="388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658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400" dirty="0"/>
              <a:t>数据探索与数据预处理</a:t>
            </a:r>
            <a:r>
              <a:rPr lang="en-US" altLang="zh-CN" sz="2400" dirty="0"/>
              <a:t>(3)</a:t>
            </a:r>
            <a:r>
              <a:rPr lang="en-US" altLang="zh-CN" sz="2400" dirty="0" err="1"/>
              <a:t>EDA_boston_house_price</a:t>
            </a:r>
            <a:endParaRPr kumimoji="1" lang="zh-CN" altLang="en-US" sz="24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类别变量和目标变量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单独某个类别变量</a:t>
            </a:r>
            <a:endParaRPr kumimoji="1"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4690" y="1709305"/>
            <a:ext cx="3730909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690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400" dirty="0"/>
              <a:t>数据探索与数据预处理</a:t>
            </a:r>
            <a:r>
              <a:rPr lang="en-US" altLang="zh-CN" sz="2400" dirty="0"/>
              <a:t>(3)</a:t>
            </a:r>
            <a:r>
              <a:rPr lang="en-US" altLang="zh-CN" sz="2400" dirty="0" err="1"/>
              <a:t>EDA_boston_house_price</a:t>
            </a:r>
            <a:endParaRPr kumimoji="1" lang="zh-CN" altLang="en-US" sz="24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类别变量和目标变量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单独某个类别变量</a:t>
            </a:r>
            <a:endParaRPr kumimoji="1"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3108" y="1545069"/>
            <a:ext cx="3635520" cy="3325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565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400" dirty="0"/>
              <a:t>数据探索与数据预处理</a:t>
            </a:r>
            <a:r>
              <a:rPr lang="en-US" altLang="zh-CN" sz="2400" dirty="0"/>
              <a:t>(3)</a:t>
            </a:r>
            <a:r>
              <a:rPr lang="en-US" altLang="zh-CN" sz="2400" dirty="0" err="1"/>
              <a:t>EDA_boston_house_price</a:t>
            </a:r>
            <a:endParaRPr kumimoji="1" lang="zh-CN" altLang="en-US" sz="24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1800" dirty="0"/>
              <a:t>Relationship exploration: Continuous Vs Continuous -- Scatter Charts</a:t>
            </a:r>
          </a:p>
          <a:p>
            <a:pPr lvl="1"/>
            <a:r>
              <a:rPr lang="zh-CN" altLang="en-US" sz="1600" dirty="0"/>
              <a:t>两个变量</a:t>
            </a:r>
            <a:r>
              <a:rPr lang="en-US" altLang="zh-CN" sz="1600" dirty="0"/>
              <a:t>LSTAT, RM</a:t>
            </a:r>
            <a:r>
              <a:rPr lang="zh-CN" altLang="en-US" sz="1600" dirty="0"/>
              <a:t>和目标变量</a:t>
            </a:r>
            <a:endParaRPr lang="en-US" altLang="zh-CN" sz="1600" dirty="0"/>
          </a:p>
          <a:p>
            <a:endParaRPr kumimoji="1"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711" y="1553003"/>
            <a:ext cx="6446261" cy="3317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067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400" dirty="0"/>
              <a:t>数据探索与数据预处理</a:t>
            </a:r>
            <a:r>
              <a:rPr lang="en-US" altLang="zh-CN" sz="2400" dirty="0"/>
              <a:t>(3)</a:t>
            </a:r>
            <a:r>
              <a:rPr lang="en-US" altLang="zh-CN" sz="2400" dirty="0" err="1"/>
              <a:t>EDA_boston_house_price</a:t>
            </a:r>
            <a:endParaRPr kumimoji="1" lang="zh-CN" altLang="en-US" sz="24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1800" dirty="0"/>
              <a:t>Relationship exploration: Continuous Vs Continuous -- Scatter Charts</a:t>
            </a:r>
          </a:p>
          <a:p>
            <a:pPr lvl="1"/>
            <a:r>
              <a:rPr lang="zh-CN" altLang="en-US" sz="1600" dirty="0"/>
              <a:t>所有变量和目标变量</a:t>
            </a:r>
            <a:endParaRPr lang="en-US" altLang="zh-CN" sz="1600" dirty="0"/>
          </a:p>
          <a:p>
            <a:endParaRPr kumimoji="1"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7985" y="1707650"/>
            <a:ext cx="6619470" cy="1080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7232" y="2956150"/>
            <a:ext cx="3865714" cy="18000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6486343" y="3587234"/>
            <a:ext cx="6751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………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84686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400" dirty="0"/>
              <a:t>数据探索与数据预处理</a:t>
            </a:r>
            <a:r>
              <a:rPr lang="en-US" altLang="zh-CN" sz="2400" dirty="0"/>
              <a:t>(3)</a:t>
            </a:r>
            <a:r>
              <a:rPr lang="en-US" altLang="zh-CN" sz="2400" dirty="0" err="1"/>
              <a:t>EDA_boston_house_price</a:t>
            </a:r>
            <a:endParaRPr kumimoji="1" lang="zh-CN" altLang="en-US" sz="24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1800" dirty="0"/>
              <a:t>Relationship exploration: Continuous Vs Continuous – regression plot</a:t>
            </a:r>
          </a:p>
          <a:p>
            <a:pPr lvl="1"/>
            <a:r>
              <a:rPr lang="zh-CN" altLang="en-US" sz="1600" dirty="0"/>
              <a:t>所有变量和目标变量</a:t>
            </a:r>
            <a:endParaRPr lang="en-US" altLang="zh-CN" sz="1600" dirty="0"/>
          </a:p>
          <a:p>
            <a:endParaRPr kumimoji="1"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8021" y="1583314"/>
            <a:ext cx="6338145" cy="102480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9001" y="2931535"/>
            <a:ext cx="2935502" cy="180000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6486343" y="3587234"/>
            <a:ext cx="6751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………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27222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400" dirty="0"/>
              <a:t>数据探索与数据预处理</a:t>
            </a:r>
            <a:r>
              <a:rPr lang="en-US" altLang="zh-CN" sz="2400" dirty="0"/>
              <a:t>(3)</a:t>
            </a:r>
            <a:r>
              <a:rPr lang="en-US" altLang="zh-CN" sz="2400" dirty="0" err="1"/>
              <a:t>EDA_boston_house_price</a:t>
            </a:r>
            <a:endParaRPr kumimoji="1" lang="zh-CN" altLang="en-US" sz="24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1800" dirty="0"/>
              <a:t>Relationship exploration: Continuous Vs Continuous – regression plot</a:t>
            </a:r>
          </a:p>
          <a:p>
            <a:pPr lvl="1"/>
            <a:r>
              <a:rPr lang="en-US" altLang="zh-CN" sz="1600" dirty="0"/>
              <a:t>Room number</a:t>
            </a:r>
            <a:r>
              <a:rPr lang="zh-CN" altLang="en-US" sz="1600" dirty="0"/>
              <a:t>和目标变量</a:t>
            </a:r>
            <a:endParaRPr kumimoji="1"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8425" y="1834427"/>
            <a:ext cx="3184478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519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400" dirty="0"/>
              <a:t>数据探索与数据预处理</a:t>
            </a:r>
            <a:r>
              <a:rPr lang="en-US" altLang="zh-CN" sz="2400" dirty="0"/>
              <a:t>(3)</a:t>
            </a:r>
            <a:r>
              <a:rPr lang="en-US" altLang="zh-CN" sz="2400" dirty="0" err="1"/>
              <a:t>EDA_boston_house_price</a:t>
            </a:r>
            <a:endParaRPr kumimoji="1" lang="zh-CN" altLang="en-US" sz="24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1800" dirty="0"/>
              <a:t>Relationship exploration: Continuous Vs Continuous – regression plot</a:t>
            </a:r>
          </a:p>
          <a:p>
            <a:pPr lvl="1"/>
            <a:r>
              <a:rPr lang="en-US" altLang="zh-CN" sz="1600" dirty="0"/>
              <a:t>Low status population</a:t>
            </a:r>
            <a:r>
              <a:rPr lang="zh-CN" altLang="en-US" sz="1600" dirty="0"/>
              <a:t>和目标变量</a:t>
            </a:r>
            <a:endParaRPr kumimoji="1"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8290" y="1700645"/>
            <a:ext cx="4637809" cy="2963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691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400" dirty="0"/>
              <a:t>数据探索与数据预处理</a:t>
            </a:r>
            <a:r>
              <a:rPr lang="en-US" altLang="zh-CN" sz="2400" dirty="0"/>
              <a:t>(3)</a:t>
            </a:r>
            <a:r>
              <a:rPr lang="en-US" altLang="zh-CN" sz="2400" dirty="0" err="1"/>
              <a:t>EDA_boston_house_price</a:t>
            </a:r>
            <a:endParaRPr kumimoji="1" lang="zh-CN" altLang="en-US" sz="24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1800" dirty="0"/>
              <a:t>Relationship exploration: Continuous Vs Continuous – regression plot</a:t>
            </a:r>
          </a:p>
          <a:p>
            <a:pPr lvl="1"/>
            <a:r>
              <a:rPr lang="en-US" altLang="zh-CN" sz="1600" dirty="0"/>
              <a:t>Nitrous Oxide Concentration</a:t>
            </a:r>
            <a:r>
              <a:rPr lang="zh-CN" altLang="en-US" sz="1600" dirty="0"/>
              <a:t>和目标变量</a:t>
            </a:r>
            <a:endParaRPr kumimoji="1"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3958" y="1945697"/>
            <a:ext cx="3746227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754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400" dirty="0"/>
              <a:t>数据探索与数据预处理</a:t>
            </a:r>
            <a:r>
              <a:rPr lang="en-US" altLang="zh-CN" sz="2400" dirty="0"/>
              <a:t>(3)</a:t>
            </a:r>
            <a:r>
              <a:rPr lang="en-US" altLang="zh-CN" sz="2400" dirty="0" err="1"/>
              <a:t>EDA_boston_house_price</a:t>
            </a:r>
            <a:endParaRPr lang="zh-CN" altLang="en-US" sz="2400" dirty="0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57200" y="819150"/>
            <a:ext cx="8229600" cy="3937000"/>
          </a:xfrm>
        </p:spPr>
        <p:txBody>
          <a:bodyPr>
            <a:normAutofit/>
          </a:bodyPr>
          <a:lstStyle/>
          <a:p>
            <a:r>
              <a:rPr lang="zh-CN" altLang="en-US" dirty="0"/>
              <a:t>读取数据集</a:t>
            </a:r>
            <a:endParaRPr lang="en-US" altLang="zh-CN" dirty="0"/>
          </a:p>
          <a:p>
            <a:pPr lvl="1"/>
            <a:r>
              <a:rPr lang="zh-CN" altLang="en-US" dirty="0"/>
              <a:t>去重（没有重复值）</a:t>
            </a:r>
            <a:endParaRPr lang="en-US" altLang="zh-CN" dirty="0"/>
          </a:p>
          <a:p>
            <a:pPr lvl="1"/>
            <a:r>
              <a:rPr lang="zh-CN" altLang="en-US" dirty="0"/>
              <a:t>显示前几行数据</a:t>
            </a:r>
            <a:endParaRPr 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943" y="1957678"/>
            <a:ext cx="4233276" cy="1800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6427" y="2063215"/>
            <a:ext cx="3916730" cy="41950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6427" y="2749616"/>
            <a:ext cx="3805944" cy="1594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612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400" dirty="0"/>
              <a:t>数据探索与数据预处理</a:t>
            </a:r>
            <a:r>
              <a:rPr lang="en-US" altLang="zh-CN" sz="2400" dirty="0"/>
              <a:t>(3)</a:t>
            </a:r>
            <a:r>
              <a:rPr lang="en-US" altLang="zh-CN" sz="2400" dirty="0" err="1"/>
              <a:t>EDA_boston_house_price</a:t>
            </a:r>
            <a:endParaRPr kumimoji="1" lang="zh-CN" altLang="en-US" sz="24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1800" dirty="0"/>
              <a:t>Relationship exploration: Continuous Vs Continuous – regression plot</a:t>
            </a:r>
          </a:p>
          <a:p>
            <a:pPr lvl="1"/>
            <a:r>
              <a:rPr lang="en-US" altLang="zh-CN" sz="1600" dirty="0"/>
              <a:t>distance between 5 Boston Employment Center</a:t>
            </a:r>
            <a:r>
              <a:rPr lang="zh-CN" altLang="en-US" sz="1600" dirty="0"/>
              <a:t>和目标变量</a:t>
            </a:r>
            <a:endParaRPr kumimoji="1"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9732" y="2003714"/>
            <a:ext cx="3877125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570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400" dirty="0"/>
              <a:t>数据探索与数据预处理</a:t>
            </a:r>
            <a:r>
              <a:rPr lang="en-US" altLang="zh-CN" sz="2400" dirty="0"/>
              <a:t>(3)</a:t>
            </a:r>
            <a:r>
              <a:rPr lang="en-US" altLang="zh-CN" sz="2400" dirty="0" err="1"/>
              <a:t>EDA_boston_house_price</a:t>
            </a:r>
            <a:endParaRPr kumimoji="1" lang="zh-CN" altLang="en-US" sz="24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1800" dirty="0"/>
              <a:t>Relationship exploration: Continuous Vs Continuous – regression plot</a:t>
            </a:r>
          </a:p>
          <a:p>
            <a:pPr lvl="1"/>
            <a:r>
              <a:rPr lang="en-US" altLang="zh-CN" sz="1600" dirty="0"/>
              <a:t>Pupil-Teacher ratio by town</a:t>
            </a:r>
            <a:r>
              <a:rPr lang="zh-CN" altLang="en-US" sz="1600" dirty="0"/>
              <a:t>和目标变量</a:t>
            </a:r>
            <a:endParaRPr kumimoji="1"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4839" y="1873394"/>
            <a:ext cx="3569338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53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400" dirty="0" smtClean="0"/>
              <a:t>pause</a:t>
            </a:r>
            <a:endParaRPr kumimoji="1" lang="zh-CN" altLang="en-US" sz="24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kumimoji="1" lang="en-US" altLang="zh-CN" dirty="0"/>
          </a:p>
        </p:txBody>
      </p:sp>
      <p:pic>
        <p:nvPicPr>
          <p:cNvPr id="5" name="Picture 4" descr="https://gimg2.baidu.com/image_search/src=http%3A%2F%2Fpic.51yuansu.com%2Fpic3%2Fcover%2F03%2F46%2F97%2F5bab68eb6b4a1_610.jpg&amp;refer=http%3A%2F%2Fpic.51yuansu.com&amp;app=2002&amp;size=f9999,10000&amp;q=a80&amp;n=0&amp;g=0n&amp;fmt=jpeg?sec=1636806551&amp;t=fce412286299fb8c7d98cdbcbd681ecd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182" y="819150"/>
            <a:ext cx="3926897" cy="4004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3367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400" dirty="0"/>
              <a:t>数据探索与数据预处理</a:t>
            </a:r>
            <a:r>
              <a:rPr lang="en-US" altLang="zh-CN" sz="2400" dirty="0"/>
              <a:t>(3)</a:t>
            </a:r>
            <a:r>
              <a:rPr lang="en-US" altLang="zh-CN" sz="2400" dirty="0" err="1"/>
              <a:t>EDA_boston_house_price</a:t>
            </a:r>
            <a:endParaRPr kumimoji="1" lang="zh-CN" altLang="en-US" sz="24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Continuous Vs Continuous using </a:t>
            </a:r>
            <a:r>
              <a:rPr lang="en-US" altLang="zh-CN" b="1" dirty="0"/>
              <a:t>Correlation value</a:t>
            </a:r>
          </a:p>
          <a:p>
            <a:endParaRPr kumimoji="1"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855" y="1252970"/>
            <a:ext cx="6453523" cy="3503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24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400" dirty="0"/>
              <a:t>数据探索与数据预处理</a:t>
            </a:r>
            <a:r>
              <a:rPr lang="en-US" altLang="zh-CN" sz="2400" dirty="0"/>
              <a:t>(3)</a:t>
            </a:r>
            <a:r>
              <a:rPr lang="en-US" altLang="zh-CN" sz="2400" dirty="0" err="1"/>
              <a:t>EDA_boston_house_price</a:t>
            </a:r>
            <a:endParaRPr kumimoji="1" lang="zh-CN" altLang="en-US" sz="24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Continuous Vs Continuous) using Correlation value</a:t>
            </a:r>
          </a:p>
          <a:p>
            <a:pPr lvl="1"/>
            <a:r>
              <a:rPr lang="zh-CN" altLang="en-US" dirty="0"/>
              <a:t>过滤相关系数比较大的</a:t>
            </a:r>
            <a:endParaRPr lang="en-US" altLang="zh-CN" dirty="0"/>
          </a:p>
          <a:p>
            <a:endParaRPr kumimoji="1"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4373" y="2225386"/>
            <a:ext cx="5514231" cy="1800000"/>
          </a:xfrm>
          <a:prstGeom prst="rect">
            <a:avLst/>
          </a:prstGeom>
        </p:spPr>
      </p:pic>
      <p:sp>
        <p:nvSpPr>
          <p:cNvPr id="4" name="矩形: 圆角 3">
            <a:extLst>
              <a:ext uri="{FF2B5EF4-FFF2-40B4-BE49-F238E27FC236}">
                <a16:creationId xmlns:a16="http://schemas.microsoft.com/office/drawing/2014/main" id="{5F4C82B6-4EF7-4C30-80A1-7DE8F4BD8C90}"/>
              </a:ext>
            </a:extLst>
          </p:cNvPr>
          <p:cNvSpPr/>
          <p:nvPr/>
        </p:nvSpPr>
        <p:spPr>
          <a:xfrm>
            <a:off x="5214257" y="2532743"/>
            <a:ext cx="624114" cy="391886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2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400" dirty="0"/>
              <a:t>数据探索与数据预处理</a:t>
            </a:r>
            <a:r>
              <a:rPr lang="en-US" altLang="zh-CN" sz="2400" dirty="0"/>
              <a:t>(3)</a:t>
            </a:r>
            <a:r>
              <a:rPr lang="en-US" altLang="zh-CN" sz="2400" dirty="0" err="1"/>
              <a:t>EDA_boston_house_price</a:t>
            </a:r>
            <a:endParaRPr kumimoji="1" lang="zh-CN" altLang="en-US" sz="24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Continuous Vs Continuous using Correlation value</a:t>
            </a:r>
          </a:p>
          <a:p>
            <a:pPr lvl="1"/>
            <a:r>
              <a:rPr lang="zh-CN" altLang="en-US" dirty="0"/>
              <a:t>较大的相关系数可视化</a:t>
            </a:r>
            <a:endParaRPr kumimoji="1"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7473" y="1280622"/>
            <a:ext cx="3066617" cy="3534195"/>
          </a:xfrm>
          <a:prstGeom prst="rect">
            <a:avLst/>
          </a:prstGeom>
        </p:spPr>
      </p:pic>
      <p:sp>
        <p:nvSpPr>
          <p:cNvPr id="5" name="矩形: 圆角 4">
            <a:extLst>
              <a:ext uri="{FF2B5EF4-FFF2-40B4-BE49-F238E27FC236}">
                <a16:creationId xmlns:a16="http://schemas.microsoft.com/office/drawing/2014/main" id="{9E0B17E6-A081-4E75-90D1-34481E02AC40}"/>
              </a:ext>
            </a:extLst>
          </p:cNvPr>
          <p:cNvSpPr/>
          <p:nvPr/>
        </p:nvSpPr>
        <p:spPr>
          <a:xfrm>
            <a:off x="3770086" y="2191657"/>
            <a:ext cx="569685" cy="2322286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9784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400" dirty="0" smtClean="0"/>
              <a:t>pause</a:t>
            </a:r>
            <a:endParaRPr kumimoji="1" lang="zh-CN" altLang="en-US" sz="24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kumimoji="1" lang="en-US" altLang="zh-CN" dirty="0"/>
          </a:p>
        </p:txBody>
      </p:sp>
      <p:pic>
        <p:nvPicPr>
          <p:cNvPr id="5" name="Picture 4" descr="https://gimg2.baidu.com/image_search/src=http%3A%2F%2Fpic.51yuansu.com%2Fpic3%2Fcover%2F03%2F46%2F97%2F5bab68eb6b4a1_610.jpg&amp;refer=http%3A%2F%2Fpic.51yuansu.com&amp;app=2002&amp;size=f9999,10000&amp;q=a80&amp;n=0&amp;g=0n&amp;fmt=jpeg?sec=1636806551&amp;t=fce412286299fb8c7d98cdbcbd681ecd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182" y="819150"/>
            <a:ext cx="3926897" cy="4004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6970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400" dirty="0"/>
              <a:t>数据探索与数据预处理</a:t>
            </a:r>
            <a:r>
              <a:rPr lang="en-US" altLang="zh-CN" sz="2400" dirty="0"/>
              <a:t>(3)</a:t>
            </a:r>
            <a:r>
              <a:rPr lang="en-US" altLang="zh-CN" sz="2400" dirty="0" err="1"/>
              <a:t>EDA_boston_house_price</a:t>
            </a:r>
            <a:endParaRPr kumimoji="1" lang="zh-CN" altLang="en-US" sz="24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b="1" dirty="0"/>
              <a:t>Selecting final predictors for Machine Learning</a:t>
            </a:r>
          </a:p>
          <a:p>
            <a:endParaRPr kumimoji="1"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66429"/>
            <a:ext cx="8842318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246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400" dirty="0"/>
              <a:t>数据探索与数据预处理</a:t>
            </a:r>
            <a:r>
              <a:rPr lang="en-US" altLang="zh-CN" sz="2400" dirty="0"/>
              <a:t>(3)</a:t>
            </a:r>
            <a:r>
              <a:rPr lang="en-US" altLang="zh-CN" sz="2400" dirty="0" err="1"/>
              <a:t>EDA_boston_house_price</a:t>
            </a:r>
            <a:endParaRPr kumimoji="1" lang="zh-CN" altLang="en-US" sz="24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数据预处理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加上</a:t>
            </a:r>
            <a:r>
              <a:rPr kumimoji="1" lang="en-US" altLang="zh-CN" dirty="0"/>
              <a:t>MEDV</a:t>
            </a:r>
            <a:r>
              <a:rPr kumimoji="1" lang="zh-CN" altLang="en-US" dirty="0"/>
              <a:t>列</a:t>
            </a:r>
            <a:endParaRPr kumimoji="1"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4928" y="1546143"/>
            <a:ext cx="4738595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541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400" dirty="0"/>
              <a:t>数据探索与数据预处理</a:t>
            </a:r>
            <a:r>
              <a:rPr lang="en-US" altLang="zh-CN" sz="2400" dirty="0"/>
              <a:t>(3)</a:t>
            </a:r>
            <a:r>
              <a:rPr lang="en-US" altLang="zh-CN" sz="2400" dirty="0" err="1"/>
              <a:t>EDA_boston_house_price</a:t>
            </a:r>
            <a:endParaRPr kumimoji="1" lang="zh-CN" altLang="en-US" sz="24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训练集和测试集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切割</a:t>
            </a:r>
            <a:r>
              <a:rPr kumimoji="1" lang="en-US" altLang="zh-CN" dirty="0" err="1"/>
              <a:t>X,y,train,test</a:t>
            </a:r>
            <a:endParaRPr kumimoji="1"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36593"/>
            <a:ext cx="7880812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464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400" dirty="0"/>
              <a:t>数据探索与数据预处理</a:t>
            </a:r>
            <a:r>
              <a:rPr lang="en-US" altLang="zh-CN" sz="2400" dirty="0"/>
              <a:t>(3)</a:t>
            </a:r>
            <a:r>
              <a:rPr lang="en-US" altLang="zh-CN" sz="2400" dirty="0" err="1"/>
              <a:t>EDA_boston_house_price</a:t>
            </a:r>
            <a:endParaRPr kumimoji="1" lang="zh-CN" altLang="en-US" sz="24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描述性信息（从</a:t>
            </a:r>
            <a:r>
              <a:rPr kumimoji="1" lang="en-US" altLang="zh-CN" dirty="0" err="1"/>
              <a:t>sklearn</a:t>
            </a:r>
            <a:r>
              <a:rPr kumimoji="1" lang="zh-CN" altLang="en-US" dirty="0"/>
              <a:t>提取）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Shape</a:t>
            </a:r>
          </a:p>
          <a:p>
            <a:pPr lvl="1"/>
            <a:r>
              <a:rPr kumimoji="1" lang="zh-CN" altLang="en-US" dirty="0"/>
              <a:t>字段描述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字段名</a:t>
            </a:r>
            <a:endParaRPr kumimoji="1"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469" y="2229098"/>
            <a:ext cx="3785937" cy="111710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5909" y="1115200"/>
            <a:ext cx="2375034" cy="40659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4194" y="1817845"/>
            <a:ext cx="4881410" cy="2160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16993" y="4227702"/>
            <a:ext cx="6280435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383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400" dirty="0"/>
              <a:t>数据探索与数据预处理</a:t>
            </a:r>
            <a:r>
              <a:rPr lang="en-US" altLang="zh-CN" sz="2400" dirty="0"/>
              <a:t>(3)</a:t>
            </a:r>
            <a:r>
              <a:rPr lang="en-US" altLang="zh-CN" sz="2400" dirty="0" err="1"/>
              <a:t>EDA_boston_house_price</a:t>
            </a:r>
            <a:endParaRPr kumimoji="1" lang="zh-CN" altLang="en-US" sz="24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入选变量，</a:t>
            </a:r>
            <a:r>
              <a:rPr kumimoji="1" lang="en-US" altLang="zh-CN" dirty="0"/>
              <a:t>distinct value</a:t>
            </a:r>
            <a:r>
              <a:rPr kumimoji="1" lang="zh-CN" altLang="en-US" dirty="0"/>
              <a:t>比较多的变量（</a:t>
            </a:r>
            <a:r>
              <a:rPr kumimoji="1" lang="en-US" altLang="zh-CN" dirty="0"/>
              <a:t>numerical</a:t>
            </a:r>
            <a:r>
              <a:rPr kumimoji="1" lang="zh-CN" altLang="en-US" dirty="0"/>
              <a:t>）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可视化</a:t>
            </a:r>
            <a:r>
              <a:rPr kumimoji="1" lang="en-US" altLang="zh-CN" dirty="0"/>
              <a:t>LSTAT</a:t>
            </a:r>
          </a:p>
          <a:p>
            <a:pPr lvl="1"/>
            <a:r>
              <a:rPr kumimoji="1" lang="zh-CN" altLang="en-US" dirty="0"/>
              <a:t>看是否还有异常值（如何处理，看前文）</a:t>
            </a:r>
            <a:endParaRPr kumimoji="1"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r="17765"/>
          <a:stretch/>
        </p:blipFill>
        <p:spPr>
          <a:xfrm>
            <a:off x="390526" y="1867767"/>
            <a:ext cx="4365047" cy="131519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1873" y="1676201"/>
            <a:ext cx="3359294" cy="156152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2091" y="3852862"/>
            <a:ext cx="2349124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712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400" dirty="0"/>
              <a:t>数据探索与数据预处理</a:t>
            </a:r>
            <a:r>
              <a:rPr lang="en-US" altLang="zh-CN" sz="2400" dirty="0"/>
              <a:t>(3)</a:t>
            </a:r>
            <a:r>
              <a:rPr lang="en-US" altLang="zh-CN" sz="2400" dirty="0" err="1"/>
              <a:t>EDA_boston_house_price</a:t>
            </a:r>
            <a:endParaRPr kumimoji="1" lang="zh-CN" altLang="en-US" sz="24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入选变量，</a:t>
            </a:r>
            <a:r>
              <a:rPr kumimoji="1" lang="en-US" altLang="zh-CN" dirty="0"/>
              <a:t>distinct value</a:t>
            </a:r>
            <a:r>
              <a:rPr kumimoji="1" lang="zh-CN" altLang="en-US" dirty="0"/>
              <a:t>比较少的变量（</a:t>
            </a:r>
            <a:r>
              <a:rPr kumimoji="1" lang="en-US" altLang="zh-CN" dirty="0"/>
              <a:t>Categorical</a:t>
            </a:r>
            <a:r>
              <a:rPr kumimoji="1" lang="zh-CN" altLang="en-US" dirty="0"/>
              <a:t>）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可视化</a:t>
            </a:r>
            <a:r>
              <a:rPr kumimoji="1" lang="en-US" altLang="zh-CN" dirty="0"/>
              <a:t>RAD, CHAS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018" y="1907578"/>
            <a:ext cx="3151909" cy="165563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5841" y="1282844"/>
            <a:ext cx="3889146" cy="1800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6702" y="3228109"/>
            <a:ext cx="3756678" cy="1754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153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400" dirty="0"/>
              <a:t>数据探索与数据预处理</a:t>
            </a:r>
            <a:r>
              <a:rPr lang="en-US" altLang="zh-CN" sz="2400" dirty="0"/>
              <a:t>(3)</a:t>
            </a:r>
            <a:r>
              <a:rPr lang="en-US" altLang="zh-CN" sz="2400" dirty="0" err="1"/>
              <a:t>EDA_boston_house_price</a:t>
            </a:r>
            <a:endParaRPr kumimoji="1" lang="zh-CN" altLang="en-US" sz="24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数据的规范化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Min max scaler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576820"/>
            <a:ext cx="5233401" cy="301596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3228" y="1059216"/>
            <a:ext cx="4017818" cy="920909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3349" y="2236150"/>
            <a:ext cx="3017229" cy="2520000"/>
          </a:xfrm>
          <a:prstGeom prst="rect">
            <a:avLst/>
          </a:prstGeom>
          <a:ln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1889517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400" dirty="0"/>
              <a:t>数据探索与数据预处理</a:t>
            </a:r>
            <a:r>
              <a:rPr lang="en-US" altLang="zh-CN" sz="2400" dirty="0"/>
              <a:t>(3)</a:t>
            </a:r>
            <a:r>
              <a:rPr lang="en-US" altLang="zh-CN" sz="2400" dirty="0" err="1"/>
              <a:t>EDA_boston_house_price</a:t>
            </a:r>
            <a:endParaRPr kumimoji="1" lang="zh-CN" altLang="en-US" sz="24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检查数据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Shape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0417" y="1469076"/>
            <a:ext cx="4428691" cy="2909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335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400" dirty="0" smtClean="0"/>
              <a:t>pause</a:t>
            </a:r>
            <a:endParaRPr kumimoji="1" lang="zh-CN" altLang="en-US" sz="24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kumimoji="1" lang="en-US" altLang="zh-CN" dirty="0"/>
          </a:p>
        </p:txBody>
      </p:sp>
      <p:pic>
        <p:nvPicPr>
          <p:cNvPr id="5" name="Picture 4" descr="https://gimg2.baidu.com/image_search/src=http%3A%2F%2Fpic.51yuansu.com%2Fpic3%2Fcover%2F03%2F46%2F97%2F5bab68eb6b4a1_610.jpg&amp;refer=http%3A%2F%2Fpic.51yuansu.com&amp;app=2002&amp;size=f9999,10000&amp;q=a80&amp;n=0&amp;g=0n&amp;fmt=jpeg?sec=1636806551&amp;t=fce412286299fb8c7d98cdbcbd681ecd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182" y="819150"/>
            <a:ext cx="3926897" cy="4004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2537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400" dirty="0"/>
              <a:t>数据探索与数据预处理</a:t>
            </a:r>
            <a:r>
              <a:rPr lang="en-US" altLang="zh-CN" sz="2400" dirty="0"/>
              <a:t>(3)</a:t>
            </a:r>
            <a:r>
              <a:rPr lang="en-US" altLang="zh-CN" sz="2400" dirty="0" err="1"/>
              <a:t>EDA_boston_house_price</a:t>
            </a:r>
            <a:endParaRPr kumimoji="1" lang="zh-CN" altLang="en-US" sz="24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Multiple Linear Regression(selected features)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3526" y="1376796"/>
            <a:ext cx="5717187" cy="295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839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400" dirty="0"/>
              <a:t>数据探索与数据预处理</a:t>
            </a:r>
            <a:r>
              <a:rPr lang="en-US" altLang="zh-CN" sz="2400" dirty="0"/>
              <a:t>(3)</a:t>
            </a:r>
            <a:r>
              <a:rPr lang="en-US" altLang="zh-CN" sz="2400" dirty="0" err="1"/>
              <a:t>EDA_boston_house_price</a:t>
            </a:r>
            <a:endParaRPr kumimoji="1" lang="zh-CN" altLang="en-US" sz="24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模型的效果</a:t>
            </a:r>
            <a:endParaRPr kumimoji="1"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923" y="1485899"/>
            <a:ext cx="4913161" cy="2880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5437908" y="1808841"/>
            <a:ext cx="3404755" cy="175432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altLang="zh-CN" dirty="0">
                <a:solidFill>
                  <a:srgbClr val="000000"/>
                </a:solidFill>
                <a:latin typeface="Helvetica Neue"/>
              </a:rPr>
              <a:t>the R-squared value is 0.701 which basically means that approximately 70% of the total variance in the price can be determined by the current regression model</a:t>
            </a:r>
            <a:endParaRPr lang="en-US" altLang="zh-CN" i="0" dirty="0">
              <a:solidFill>
                <a:srgbClr val="000000"/>
              </a:solidFill>
              <a:effectLst/>
              <a:latin typeface="Helvetica Neue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429923" y="3674918"/>
            <a:ext cx="2140095" cy="176646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圆角矩形 6"/>
          <p:cNvSpPr/>
          <p:nvPr/>
        </p:nvSpPr>
        <p:spPr>
          <a:xfrm>
            <a:off x="401782" y="3993573"/>
            <a:ext cx="2178627" cy="193963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361C591-FCD3-4628-8577-663314975214}"/>
              </a:ext>
            </a:extLst>
          </p:cNvPr>
          <p:cNvSpPr/>
          <p:nvPr/>
        </p:nvSpPr>
        <p:spPr>
          <a:xfrm>
            <a:off x="6555466" y="3763241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000000"/>
                </a:solidFill>
                <a:latin typeface="Helvetica Neue"/>
              </a:rPr>
              <a:t>不是太好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04600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400" dirty="0"/>
              <a:t>数据探索与数据预处理</a:t>
            </a:r>
            <a:r>
              <a:rPr lang="en-US" altLang="zh-CN" sz="2400" dirty="0"/>
              <a:t>(3)</a:t>
            </a:r>
            <a:r>
              <a:rPr lang="en-US" altLang="zh-CN" sz="2400" dirty="0" err="1"/>
              <a:t>EDA_boston_house_price</a:t>
            </a:r>
            <a:endParaRPr kumimoji="1" lang="zh-CN" altLang="en-US" sz="24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scatter of actual price vs predicted price on test</a:t>
            </a:r>
          </a:p>
          <a:p>
            <a:endParaRPr kumimoji="1"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0331" y="1435244"/>
            <a:ext cx="4109139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346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400" dirty="0"/>
              <a:t>数据探索与数据预处理</a:t>
            </a:r>
            <a:r>
              <a:rPr lang="en-US" altLang="zh-CN" sz="2400" dirty="0"/>
              <a:t>(3)</a:t>
            </a:r>
            <a:r>
              <a:rPr lang="en-US" altLang="zh-CN" sz="2400" dirty="0" err="1"/>
              <a:t>EDA_boston_house_price</a:t>
            </a:r>
            <a:endParaRPr kumimoji="1" lang="zh-CN" altLang="en-US" sz="24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/>
              <a:t>residuals (train vs test)</a:t>
            </a:r>
          </a:p>
          <a:p>
            <a:endParaRPr kumimoji="1"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29" y="1592407"/>
            <a:ext cx="4675908" cy="220415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2179" y="2147021"/>
            <a:ext cx="3434621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990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400" dirty="0"/>
              <a:t>数据探索与数据预处理</a:t>
            </a:r>
            <a:r>
              <a:rPr lang="en-US" altLang="zh-CN" sz="2400" dirty="0"/>
              <a:t>(3)</a:t>
            </a:r>
            <a:r>
              <a:rPr lang="en-US" altLang="zh-CN" sz="2400" dirty="0" err="1"/>
              <a:t>EDA_boston_house_price</a:t>
            </a:r>
            <a:endParaRPr kumimoji="1" lang="zh-CN" altLang="en-US" sz="24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error distribution - train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6220" y="1399741"/>
            <a:ext cx="5143882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303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400" dirty="0"/>
              <a:t>数据探索与数据预处理</a:t>
            </a:r>
            <a:r>
              <a:rPr lang="en-US" altLang="zh-CN" sz="2400" dirty="0"/>
              <a:t>(3)</a:t>
            </a:r>
            <a:r>
              <a:rPr lang="en-US" altLang="zh-CN" sz="2400" dirty="0" err="1"/>
              <a:t>EDA_boston_house_price</a:t>
            </a:r>
            <a:endParaRPr kumimoji="1" lang="zh-CN" altLang="en-US" sz="24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显示目标变量的分布图</a:t>
            </a:r>
            <a:endParaRPr kumimoji="1"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300" y="1491822"/>
            <a:ext cx="4485573" cy="100573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1661" y="1787925"/>
            <a:ext cx="3032350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276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400" dirty="0"/>
              <a:t>数据探索与数据预处理</a:t>
            </a:r>
            <a:r>
              <a:rPr lang="en-US" altLang="zh-CN" sz="2400" dirty="0"/>
              <a:t>(3)</a:t>
            </a:r>
            <a:r>
              <a:rPr lang="en-US" altLang="zh-CN" sz="2400" dirty="0" err="1"/>
              <a:t>EDA_boston_house_price</a:t>
            </a:r>
            <a:endParaRPr kumimoji="1" lang="zh-CN" altLang="en-US" sz="24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error distribution</a:t>
            </a:r>
            <a:r>
              <a:rPr kumimoji="1" lang="en-US" altLang="zh-CN" dirty="0"/>
              <a:t>  -test</a:t>
            </a:r>
            <a:endParaRPr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4387" y="1408834"/>
            <a:ext cx="5257358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86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400" dirty="0" smtClean="0"/>
              <a:t>pause</a:t>
            </a:r>
            <a:endParaRPr kumimoji="1" lang="zh-CN" altLang="en-US" sz="24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kumimoji="1" lang="en-US" altLang="zh-CN" dirty="0"/>
          </a:p>
        </p:txBody>
      </p:sp>
      <p:pic>
        <p:nvPicPr>
          <p:cNvPr id="5" name="Picture 4" descr="https://gimg2.baidu.com/image_search/src=http%3A%2F%2Fpic.51yuansu.com%2Fpic3%2Fcover%2F03%2F46%2F97%2F5bab68eb6b4a1_610.jpg&amp;refer=http%3A%2F%2Fpic.51yuansu.com&amp;app=2002&amp;size=f9999,10000&amp;q=a80&amp;n=0&amp;g=0n&amp;fmt=jpeg?sec=1636806551&amp;t=fce412286299fb8c7d98cdbcbd681ecd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182" y="819150"/>
            <a:ext cx="3926897" cy="4004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1610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400" dirty="0"/>
              <a:t>数据探索与数据预处理</a:t>
            </a:r>
            <a:r>
              <a:rPr lang="en-US" altLang="zh-CN" sz="2400" dirty="0"/>
              <a:t>(3)</a:t>
            </a:r>
            <a:r>
              <a:rPr lang="en-US" altLang="zh-CN" sz="2400" dirty="0" err="1"/>
              <a:t>EDA_boston_house_price</a:t>
            </a:r>
            <a:endParaRPr kumimoji="1" lang="zh-CN" altLang="en-US" sz="24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Cross validation</a:t>
            </a:r>
          </a:p>
          <a:p>
            <a:pPr lvl="1"/>
            <a:r>
              <a:rPr kumimoji="1" lang="en-US" altLang="zh-CN" dirty="0"/>
              <a:t>5</a:t>
            </a:r>
            <a:r>
              <a:rPr kumimoji="1" lang="zh-CN" altLang="en-US" dirty="0"/>
              <a:t>折</a:t>
            </a:r>
            <a:r>
              <a:rPr kumimoji="1" lang="en-US" altLang="zh-CN" dirty="0"/>
              <a:t>cross validation</a:t>
            </a:r>
          </a:p>
          <a:p>
            <a:pPr lvl="1"/>
            <a:r>
              <a:rPr kumimoji="1" lang="zh-CN" altLang="en-US" dirty="0"/>
              <a:t>指标为</a:t>
            </a:r>
            <a:r>
              <a:rPr kumimoji="1" lang="en-US" altLang="zh-CN" dirty="0"/>
              <a:t>R2</a:t>
            </a:r>
          </a:p>
          <a:p>
            <a:pPr lvl="1"/>
            <a:r>
              <a:rPr kumimoji="1" lang="zh-CN" altLang="en-US" dirty="0"/>
              <a:t>平均</a:t>
            </a:r>
            <a:r>
              <a:rPr kumimoji="1" lang="en-US" altLang="zh-CN" dirty="0"/>
              <a:t>R2</a:t>
            </a:r>
            <a:r>
              <a:rPr kumimoji="1" lang="zh-CN" altLang="en-US" dirty="0"/>
              <a:t>指标为</a:t>
            </a:r>
            <a:r>
              <a:rPr kumimoji="1" lang="en-US" altLang="zh-CN" dirty="0"/>
              <a:t>0.658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454" y="2613498"/>
            <a:ext cx="8482710" cy="1257974"/>
          </a:xfrm>
          <a:prstGeom prst="rect">
            <a:avLst/>
          </a:prstGeom>
        </p:spPr>
      </p:pic>
      <p:sp>
        <p:nvSpPr>
          <p:cNvPr id="6" name="圆角矩形 5"/>
          <p:cNvSpPr/>
          <p:nvPr/>
        </p:nvSpPr>
        <p:spPr>
          <a:xfrm>
            <a:off x="142009" y="3567545"/>
            <a:ext cx="1676400" cy="536864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5681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400" dirty="0"/>
              <a:t>数据探索与数据预处理</a:t>
            </a:r>
            <a:r>
              <a:rPr lang="en-US" altLang="zh-CN" sz="2400" dirty="0"/>
              <a:t>(3)</a:t>
            </a:r>
            <a:r>
              <a:rPr lang="en-US" altLang="zh-CN" sz="2400" dirty="0" err="1"/>
              <a:t>EDA_boston_house_price</a:t>
            </a:r>
            <a:endParaRPr kumimoji="1" lang="zh-CN" altLang="en-US" sz="24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基本探索</a:t>
            </a:r>
            <a:r>
              <a:rPr kumimoji="1" lang="en-US" altLang="zh-CN" dirty="0"/>
              <a:t>head, info</a:t>
            </a:r>
            <a:endParaRPr lang="zh-CN" altLang="en-US" dirty="0"/>
          </a:p>
          <a:p>
            <a:endParaRPr kumimoji="1"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160" y="1892049"/>
            <a:ext cx="6422591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448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400" dirty="0"/>
              <a:t>数据探索与数据预处理</a:t>
            </a:r>
            <a:r>
              <a:rPr lang="en-US" altLang="zh-CN" sz="2400" dirty="0"/>
              <a:t>(3)</a:t>
            </a:r>
            <a:r>
              <a:rPr lang="en-US" altLang="zh-CN" sz="2400" dirty="0" err="1"/>
              <a:t>EDA_boston_house_price</a:t>
            </a:r>
            <a:endParaRPr kumimoji="1" lang="zh-CN" altLang="en-US" sz="24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基本探索</a:t>
            </a:r>
            <a:r>
              <a:rPr kumimoji="1" lang="en-US" altLang="zh-CN" dirty="0" err="1"/>
              <a:t>head,info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没有空值</a:t>
            </a:r>
            <a:endParaRPr lang="zh-CN" altLang="en-US" dirty="0"/>
          </a:p>
          <a:p>
            <a:endParaRPr kumimoji="1"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0188" y="1563804"/>
            <a:ext cx="3016331" cy="2880000"/>
          </a:xfrm>
          <a:prstGeom prst="rect">
            <a:avLst/>
          </a:prstGeom>
        </p:spPr>
      </p:pic>
      <p:sp>
        <p:nvSpPr>
          <p:cNvPr id="6" name="左大括号 5"/>
          <p:cNvSpPr/>
          <p:nvPr/>
        </p:nvSpPr>
        <p:spPr>
          <a:xfrm>
            <a:off x="2152851" y="2438400"/>
            <a:ext cx="547337" cy="1645920"/>
          </a:xfrm>
          <a:prstGeom prst="leftBrac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0184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400" dirty="0"/>
              <a:t>数据探索与数据预处理</a:t>
            </a:r>
            <a:r>
              <a:rPr lang="en-US" altLang="zh-CN" sz="2400" dirty="0"/>
              <a:t>(3)</a:t>
            </a:r>
            <a:r>
              <a:rPr lang="en-US" altLang="zh-CN" sz="2400" dirty="0" err="1"/>
              <a:t>EDA_boston_house_price</a:t>
            </a:r>
            <a:endParaRPr kumimoji="1" lang="zh-CN" altLang="en-US" sz="24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50" indent="-285750"/>
            <a:r>
              <a:rPr kumimoji="1" lang="zh-CN" altLang="en-US" dirty="0"/>
              <a:t>一些统计信息</a:t>
            </a:r>
            <a:endParaRPr kumimoji="1" lang="en-US" altLang="zh-CN" dirty="0"/>
          </a:p>
          <a:p>
            <a:pPr marL="685800" lvl="1"/>
            <a:r>
              <a:rPr kumimoji="1" lang="en-US" altLang="zh-CN" dirty="0"/>
              <a:t>describe</a:t>
            </a:r>
          </a:p>
          <a:p>
            <a:pPr marL="685800" lvl="1"/>
            <a:r>
              <a:rPr kumimoji="1" lang="zh-CN" altLang="en-US" dirty="0"/>
              <a:t>各个字段的</a:t>
            </a:r>
            <a:r>
              <a:rPr kumimoji="1" lang="en-US" altLang="zh-CN" dirty="0"/>
              <a:t>count, mean, </a:t>
            </a:r>
            <a:r>
              <a:rPr kumimoji="1" lang="en-US" altLang="zh-CN" dirty="0" err="1"/>
              <a:t>std</a:t>
            </a:r>
            <a:r>
              <a:rPr kumimoji="1" lang="en-US" altLang="zh-CN" dirty="0"/>
              <a:t>, min/max/</a:t>
            </a:r>
            <a:r>
              <a:rPr kumimoji="1" lang="zh-CN" altLang="en-US" dirty="0"/>
              <a:t>各个</a:t>
            </a:r>
            <a:r>
              <a:rPr kumimoji="1" lang="en-US" altLang="zh-CN" dirty="0"/>
              <a:t>4</a:t>
            </a:r>
            <a:r>
              <a:rPr kumimoji="1" lang="zh-CN" altLang="en-US" dirty="0"/>
              <a:t>分位点（包括中位数）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491" y="2098858"/>
            <a:ext cx="7031711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571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400" dirty="0"/>
              <a:t>数据探索与数据预处理</a:t>
            </a:r>
            <a:r>
              <a:rPr lang="en-US" altLang="zh-CN" sz="2400" dirty="0"/>
              <a:t>(3)</a:t>
            </a:r>
            <a:r>
              <a:rPr lang="en-US" altLang="zh-CN" sz="2400" dirty="0" err="1"/>
              <a:t>EDA_boston_house_price</a:t>
            </a:r>
            <a:endParaRPr kumimoji="1" lang="zh-CN" altLang="en-US" sz="24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50" indent="-285750"/>
            <a:r>
              <a:rPr kumimoji="1" lang="zh-CN" altLang="en-US" dirty="0"/>
              <a:t>一些统计信息</a:t>
            </a:r>
            <a:endParaRPr kumimoji="1" lang="en-US" altLang="zh-CN" dirty="0"/>
          </a:p>
          <a:p>
            <a:pPr marL="685800" lvl="1"/>
            <a:r>
              <a:rPr kumimoji="1" lang="zh-CN" altLang="en-US" dirty="0"/>
              <a:t>各个字段的</a:t>
            </a:r>
            <a:r>
              <a:rPr kumimoji="1" lang="en-US" altLang="zh-CN" dirty="0"/>
              <a:t>distinct value count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3480" y="1767990"/>
            <a:ext cx="2256688" cy="2880000"/>
          </a:xfrm>
          <a:prstGeom prst="rect">
            <a:avLst/>
          </a:prstGeom>
        </p:spPr>
      </p:pic>
      <p:sp>
        <p:nvSpPr>
          <p:cNvPr id="6" name="圆角矩形 5"/>
          <p:cNvSpPr/>
          <p:nvPr/>
        </p:nvSpPr>
        <p:spPr>
          <a:xfrm>
            <a:off x="2849078" y="2560320"/>
            <a:ext cx="1601002" cy="170046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圆角矩形 6"/>
          <p:cNvSpPr/>
          <p:nvPr/>
        </p:nvSpPr>
        <p:spPr>
          <a:xfrm>
            <a:off x="2849078" y="3388092"/>
            <a:ext cx="1601002" cy="170046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右大括号 7"/>
          <p:cNvSpPr/>
          <p:nvPr/>
        </p:nvSpPr>
        <p:spPr>
          <a:xfrm>
            <a:off x="5556985" y="2557112"/>
            <a:ext cx="773230" cy="1029903"/>
          </a:xfrm>
          <a:prstGeom prst="rightBrac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6477291" y="2509004"/>
            <a:ext cx="227849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kumimoji="1" lang="zh-CN" altLang="en-US" sz="1600" dirty="0"/>
              <a:t>这两个可以当作</a:t>
            </a:r>
            <a:r>
              <a:rPr kumimoji="1" lang="en-US" altLang="zh-CN" sz="1600" dirty="0"/>
              <a:t>Category</a:t>
            </a:r>
            <a:r>
              <a:rPr kumimoji="1" lang="zh-CN" altLang="en-US" sz="1600" dirty="0"/>
              <a:t>变量看待；其它变量看作</a:t>
            </a:r>
            <a:r>
              <a:rPr kumimoji="1" lang="en-US" altLang="zh-CN" sz="1600" dirty="0"/>
              <a:t>numeric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610736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1111111111"/>
</p:tagLst>
</file>

<file path=ppt/theme/theme1.xml><?xml version="1.0" encoding="utf-8"?>
<a:theme xmlns:a="http://schemas.openxmlformats.org/drawingml/2006/main" name="清风素材 https://12sc.taobao.com/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6858</TotalTime>
  <Words>840</Words>
  <Application>Microsoft Office PowerPoint</Application>
  <PresentationFormat>全屏显示(16:9)</PresentationFormat>
  <Paragraphs>158</Paragraphs>
  <Slides>52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52</vt:i4>
      </vt:variant>
    </vt:vector>
  </HeadingPairs>
  <TitlesOfParts>
    <vt:vector size="60" baseType="lpstr">
      <vt:lpstr>Helvetica Neue</vt:lpstr>
      <vt:lpstr>Mangal</vt:lpstr>
      <vt:lpstr>宋体</vt:lpstr>
      <vt:lpstr>微软雅黑</vt:lpstr>
      <vt:lpstr>Arial</vt:lpstr>
      <vt:lpstr>Calibri</vt:lpstr>
      <vt:lpstr>Cambria Math</vt:lpstr>
      <vt:lpstr>清风素材 https://12sc.taobao.com/</vt:lpstr>
      <vt:lpstr>PowerPoint 演示文稿</vt:lpstr>
      <vt:lpstr>PowerPoint 演示文稿</vt:lpstr>
      <vt:lpstr>数据探索与数据预处理(3)EDA_boston_house_price</vt:lpstr>
      <vt:lpstr>数据探索与数据预处理(3)EDA_boston_house_price</vt:lpstr>
      <vt:lpstr>数据探索与数据预处理(3)EDA_boston_house_price</vt:lpstr>
      <vt:lpstr>数据探索与数据预处理(3)EDA_boston_house_price</vt:lpstr>
      <vt:lpstr>数据探索与数据预处理(3)EDA_boston_house_price</vt:lpstr>
      <vt:lpstr>数据探索与数据预处理(3)EDA_boston_house_price</vt:lpstr>
      <vt:lpstr>数据探索与数据预处理(3)EDA_boston_house_price</vt:lpstr>
      <vt:lpstr>pause</vt:lpstr>
      <vt:lpstr>数据探索与数据预处理(3)EDA_boston_house_price</vt:lpstr>
      <vt:lpstr>数据探索与数据预处理(3)EDA_boston_house_price</vt:lpstr>
      <vt:lpstr>数据探索与数据预处理(3)EDA_boston_house_price</vt:lpstr>
      <vt:lpstr>数据探索与数据预处理(3)EDA_boston_house_price</vt:lpstr>
      <vt:lpstr>数据探索与数据预处理(3)EDA_boston_house_price</vt:lpstr>
      <vt:lpstr>数据探索与数据预处理(3)EDA_boston_house_price</vt:lpstr>
      <vt:lpstr>数据探索与数据预处理(3)EDA_boston_house_price</vt:lpstr>
      <vt:lpstr>pause</vt:lpstr>
      <vt:lpstr>数据探索与数据预处理(3)EDA_boston_house_price</vt:lpstr>
      <vt:lpstr>pause</vt:lpstr>
      <vt:lpstr>数据探索与数据预处理(3)EDA_boston_house_price</vt:lpstr>
      <vt:lpstr>数据探索与数据预处理(3)EDA_boston_house_price</vt:lpstr>
      <vt:lpstr>数据探索与数据预处理(3)EDA_boston_house_price</vt:lpstr>
      <vt:lpstr>数据探索与数据预处理(3)EDA_boston_house_price</vt:lpstr>
      <vt:lpstr>数据探索与数据预处理(3)EDA_boston_house_price</vt:lpstr>
      <vt:lpstr>数据探索与数据预处理(3)EDA_boston_house_price</vt:lpstr>
      <vt:lpstr>数据探索与数据预处理(3)EDA_boston_house_price</vt:lpstr>
      <vt:lpstr>数据探索与数据预处理(3)EDA_boston_house_price</vt:lpstr>
      <vt:lpstr>数据探索与数据预处理(3)EDA_boston_house_price</vt:lpstr>
      <vt:lpstr>数据探索与数据预处理(3)EDA_boston_house_price</vt:lpstr>
      <vt:lpstr>数据探索与数据预处理(3)EDA_boston_house_price</vt:lpstr>
      <vt:lpstr>pause</vt:lpstr>
      <vt:lpstr>数据探索与数据预处理(3)EDA_boston_house_price</vt:lpstr>
      <vt:lpstr>数据探索与数据预处理(3)EDA_boston_house_price</vt:lpstr>
      <vt:lpstr>数据探索与数据预处理(3)EDA_boston_house_price</vt:lpstr>
      <vt:lpstr>pause</vt:lpstr>
      <vt:lpstr>数据探索与数据预处理(3)EDA_boston_house_price</vt:lpstr>
      <vt:lpstr>数据探索与数据预处理(3)EDA_boston_house_price</vt:lpstr>
      <vt:lpstr>数据探索与数据预处理(3)EDA_boston_house_price</vt:lpstr>
      <vt:lpstr>数据探索与数据预处理(3)EDA_boston_house_price</vt:lpstr>
      <vt:lpstr>数据探索与数据预处理(3)EDA_boston_house_price</vt:lpstr>
      <vt:lpstr>数据探索与数据预处理(3)EDA_boston_house_price</vt:lpstr>
      <vt:lpstr>数据探索与数据预处理(3)EDA_boston_house_price</vt:lpstr>
      <vt:lpstr>pause</vt:lpstr>
      <vt:lpstr>数据探索与数据预处理(3)EDA_boston_house_price</vt:lpstr>
      <vt:lpstr>数据探索与数据预处理(3)EDA_boston_house_price</vt:lpstr>
      <vt:lpstr>数据探索与数据预处理(3)EDA_boston_house_price</vt:lpstr>
      <vt:lpstr>数据探索与数据预处理(3)EDA_boston_house_price</vt:lpstr>
      <vt:lpstr>数据探索与数据预处理(3)EDA_boston_house_price</vt:lpstr>
      <vt:lpstr>数据探索与数据预处理(3)EDA_boston_house_price</vt:lpstr>
      <vt:lpstr>pause</vt:lpstr>
      <vt:lpstr>数据探索与数据预处理(3)EDA_boston_house_price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Administrator</dc:creator>
  <cp:keywords/>
  <dc:description/>
  <cp:lastModifiedBy>Administrator</cp:lastModifiedBy>
  <cp:revision>383</cp:revision>
  <cp:lastPrinted>2020-03-27T09:34:47Z</cp:lastPrinted>
  <dcterms:created xsi:type="dcterms:W3CDTF">2015-01-23T04:02:45Z</dcterms:created>
  <dcterms:modified xsi:type="dcterms:W3CDTF">2024-08-29T02:40:55Z</dcterms:modified>
  <cp:category/>
  <cp:contentStatus>12sc.taobao.com</cp:contentStatus>
</cp:coreProperties>
</file>